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306" r:id="rId4"/>
    <p:sldId id="317" r:id="rId5"/>
    <p:sldId id="315" r:id="rId6"/>
    <p:sldId id="307" r:id="rId7"/>
    <p:sldId id="319" r:id="rId8"/>
    <p:sldId id="321" r:id="rId9"/>
    <p:sldId id="316" r:id="rId10"/>
    <p:sldId id="322" r:id="rId11"/>
    <p:sldId id="308" r:id="rId12"/>
    <p:sldId id="310" r:id="rId13"/>
    <p:sldId id="325" r:id="rId14"/>
    <p:sldId id="323" r:id="rId15"/>
    <p:sldId id="326" r:id="rId16"/>
    <p:sldId id="265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3" autoAdjust="0"/>
  </p:normalViewPr>
  <p:slideViewPr>
    <p:cSldViewPr>
      <p:cViewPr varScale="1">
        <p:scale>
          <a:sx n="77" d="100"/>
          <a:sy n="77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01783-3EF8-4485-AB57-74DF56742807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10D70-5067-4BA4-AC43-FAC65081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idea being</a:t>
            </a:r>
            <a:r>
              <a:rPr lang="en-US" baseline="0" dirty="0" smtClean="0"/>
              <a:t> explored is the coupling…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10D70-5067-4BA4-AC43-FAC6508146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63749"/>
            <a:ext cx="9144000" cy="794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2">
              <a:lumMod val="20000"/>
              <a:lumOff val="80000"/>
            </a:schemeClr>
          </a:solidFill>
        </p:spPr>
        <p:txBody>
          <a:bodyPr tIns="0">
            <a:normAutofit/>
          </a:bodyPr>
          <a:lstStyle>
            <a:lvl1pPr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3749"/>
            <a:ext cx="789213" cy="794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382" y="6063749"/>
            <a:ext cx="792088" cy="785318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1"/>
          </p:nvPr>
        </p:nvSpPr>
        <p:spPr>
          <a:xfrm>
            <a:off x="4644008" y="1124744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23719"/>
            <a:ext cx="915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ISS science meeting 2017 – Manchester – July 13th, 2017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21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13/07/2017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6910536" cy="237651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Coupling of germanium detectors to the ISS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11521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Francesco </a:t>
            </a:r>
            <a:r>
              <a:rPr lang="en-US" sz="2800" b="1" dirty="0" err="1" smtClean="0">
                <a:solidFill>
                  <a:srgbClr val="00B050"/>
                </a:solidFill>
              </a:rPr>
              <a:t>Recchia</a:t>
            </a:r>
            <a:r>
              <a:rPr lang="en-US" sz="2800" b="1" dirty="0">
                <a:solidFill>
                  <a:srgbClr val="00B050"/>
                </a:solidFill>
              </a:rPr>
              <a:t/>
            </a:r>
            <a:br>
              <a:rPr lang="en-US" sz="2800" b="1" dirty="0">
                <a:solidFill>
                  <a:srgbClr val="00B050"/>
                </a:solidFill>
              </a:rPr>
            </a:br>
            <a:r>
              <a:rPr lang="en-US" sz="1800" b="1" dirty="0" smtClean="0">
                <a:solidFill>
                  <a:srgbClr val="00B050"/>
                </a:solidFill>
              </a:rPr>
              <a:t>Department of Physics and Astronomy</a:t>
            </a:r>
            <a:br>
              <a:rPr lang="en-US" sz="1800" b="1" dirty="0" smtClean="0">
                <a:solidFill>
                  <a:srgbClr val="00B050"/>
                </a:solidFill>
              </a:rPr>
            </a:br>
            <a:r>
              <a:rPr lang="en-US" sz="1800" b="1" dirty="0" smtClean="0">
                <a:solidFill>
                  <a:srgbClr val="00B050"/>
                </a:solidFill>
              </a:rPr>
              <a:t>University of </a:t>
            </a:r>
            <a:r>
              <a:rPr lang="en-US" sz="1800" b="1" dirty="0" err="1" smtClean="0">
                <a:solidFill>
                  <a:srgbClr val="00B050"/>
                </a:solidFill>
              </a:rPr>
              <a:t>Padova</a:t>
            </a:r>
            <a:endParaRPr lang="en-US" sz="18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12510" cy="152216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48935" y="1"/>
            <a:ext cx="1565329" cy="12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290156"/>
            <a:ext cx="9114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ISS Science Meeting – Manchester - July 13</a:t>
            </a:r>
            <a:r>
              <a:rPr lang="en-US" sz="3200" baseline="30000" dirty="0" smtClean="0">
                <a:solidFill>
                  <a:schemeClr val="accent2"/>
                </a:solidFill>
              </a:rPr>
              <a:t>th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2017 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6809" y="3573016"/>
            <a:ext cx="2909367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7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Physics cases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Proposed scientific contribution to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Superconducting Solenoid + Germaniums: </a:t>
            </a:r>
            <a:br>
              <a:rPr lang="en-US" dirty="0"/>
            </a:br>
            <a:r>
              <a:rPr lang="en-US" dirty="0"/>
              <a:t>nuclear </a:t>
            </a:r>
            <a:r>
              <a:rPr lang="en-US" dirty="0" smtClean="0"/>
              <a:t>astrophysics s-process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464495"/>
          </a:xfrm>
        </p:spPr>
        <p:txBody>
          <a:bodyPr>
            <a:normAutofit/>
          </a:bodyPr>
          <a:lstStyle/>
          <a:p>
            <a:r>
              <a:rPr lang="en-US" baseline="30000" dirty="0"/>
              <a:t>79</a:t>
            </a:r>
            <a:r>
              <a:rPr lang="en-US" dirty="0"/>
              <a:t>Se(d, </a:t>
            </a:r>
            <a:r>
              <a:rPr lang="en-US" dirty="0" err="1"/>
              <a:t>pγ</a:t>
            </a:r>
            <a:r>
              <a:rPr lang="en-US" dirty="0"/>
              <a:t>)</a:t>
            </a:r>
            <a:r>
              <a:rPr lang="en-US" baseline="30000" dirty="0"/>
              <a:t>80</a:t>
            </a:r>
            <a:r>
              <a:rPr lang="en-US" dirty="0"/>
              <a:t>Se used as a </a:t>
            </a:r>
            <a:r>
              <a:rPr lang="en-US" b="1" u="sng" dirty="0"/>
              <a:t>surrogate</a:t>
            </a:r>
            <a:r>
              <a:rPr lang="en-US" dirty="0"/>
              <a:t> for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aseline="30000" dirty="0" smtClean="0"/>
              <a:t>79</a:t>
            </a:r>
            <a:r>
              <a:rPr lang="en-US" dirty="0" smtClean="0"/>
              <a:t>Se(n, γ</a:t>
            </a:r>
            <a:r>
              <a:rPr lang="en-US" dirty="0"/>
              <a:t>) reaction</a:t>
            </a:r>
            <a:endParaRPr lang="en-US" dirty="0" smtClean="0"/>
          </a:p>
          <a:p>
            <a:r>
              <a:rPr lang="en-US" b="1" u="sng" dirty="0" smtClean="0"/>
              <a:t>long </a:t>
            </a:r>
            <a:r>
              <a:rPr lang="en-US" b="1" u="sng" dirty="0"/>
              <a:t>lived isomer </a:t>
            </a:r>
            <a:r>
              <a:rPr lang="en-US" dirty="0"/>
              <a:t>in </a:t>
            </a:r>
            <a:r>
              <a:rPr lang="en-US" baseline="30000" dirty="0"/>
              <a:t>79</a:t>
            </a:r>
            <a:r>
              <a:rPr lang="en-US" dirty="0"/>
              <a:t>Se that will be present in the secondary </a:t>
            </a:r>
            <a:r>
              <a:rPr lang="en-US" dirty="0" smtClean="0"/>
              <a:t>beam</a:t>
            </a:r>
          </a:p>
          <a:p>
            <a:r>
              <a:rPr lang="en-US" dirty="0" smtClean="0"/>
              <a:t>together </a:t>
            </a:r>
            <a:r>
              <a:rPr lang="en-US" dirty="0"/>
              <a:t>with the </a:t>
            </a:r>
            <a:r>
              <a:rPr lang="en-US" baseline="30000" dirty="0"/>
              <a:t>79</a:t>
            </a:r>
            <a:r>
              <a:rPr lang="en-US" dirty="0"/>
              <a:t>Se sitting on the ground state.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45638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1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Superconducting Solenoid + Germaniums: </a:t>
            </a:r>
            <a:br>
              <a:rPr lang="en-US" dirty="0"/>
            </a:br>
            <a:r>
              <a:rPr lang="en" dirty="0"/>
              <a:t>f</a:t>
            </a:r>
            <a:r>
              <a:rPr lang="en" dirty="0" smtClean="0"/>
              <a:t>undamental symmetries</a:t>
            </a:r>
            <a:endParaRPr lang="en-US" dirty="0"/>
          </a:p>
        </p:txBody>
      </p:sp>
      <p:sp>
        <p:nvSpPr>
          <p:cNvPr id="12" name="Shape 314"/>
          <p:cNvSpPr txBox="1">
            <a:spLocks/>
          </p:cNvSpPr>
          <p:nvPr/>
        </p:nvSpPr>
        <p:spPr>
          <a:xfrm>
            <a:off x="311700" y="908720"/>
            <a:ext cx="4908372" cy="12696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" sz="2400" baseline="30000" dirty="0" smtClean="0"/>
              <a:t>229</a:t>
            </a:r>
            <a:r>
              <a:rPr lang="en" sz="2400" dirty="0" smtClean="0"/>
              <a:t>Pa: Previously studied w/ </a:t>
            </a:r>
            <a:r>
              <a:rPr lang="en" sz="2400" baseline="30000" dirty="0" smtClean="0"/>
              <a:t>231</a:t>
            </a:r>
            <a:r>
              <a:rPr lang="en" sz="2400" dirty="0" smtClean="0"/>
              <a:t>Pa(p,t) → (p,p’)?</a:t>
            </a:r>
          </a:p>
          <a:p>
            <a:pPr>
              <a:spcBef>
                <a:spcPts val="0"/>
              </a:spcBef>
            </a:pPr>
            <a:r>
              <a:rPr lang="en-US" sz="2400" baseline="30000" dirty="0"/>
              <a:t>223</a:t>
            </a:r>
            <a:r>
              <a:rPr lang="en-US" sz="2400" dirty="0"/>
              <a:t>Rn(</a:t>
            </a:r>
            <a:r>
              <a:rPr lang="en-US" sz="2400" dirty="0" err="1"/>
              <a:t>p,p</a:t>
            </a:r>
            <a:r>
              <a:rPr lang="en-US" sz="2400" dirty="0"/>
              <a:t>’) </a:t>
            </a:r>
            <a:r>
              <a:rPr lang="en-US" sz="2400" dirty="0" smtClean="0"/>
              <a:t>or </a:t>
            </a:r>
            <a:r>
              <a:rPr lang="en-US" sz="2400" baseline="30000" dirty="0"/>
              <a:t>222</a:t>
            </a:r>
            <a:r>
              <a:rPr lang="en-US" sz="2400" dirty="0"/>
              <a:t>Ra(</a:t>
            </a:r>
            <a:r>
              <a:rPr lang="en-US" sz="2400" dirty="0" err="1"/>
              <a:t>p,p</a:t>
            </a:r>
            <a:r>
              <a:rPr lang="en-US" sz="2400" dirty="0"/>
              <a:t>’)</a:t>
            </a:r>
            <a:endParaRPr lang="en" sz="2400" dirty="0"/>
          </a:p>
        </p:txBody>
      </p:sp>
      <p:pic>
        <p:nvPicPr>
          <p:cNvPr id="13" name="Shape 31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268760"/>
            <a:ext cx="3707904" cy="386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3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3438" y="1052736"/>
            <a:ext cx="4591050" cy="423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317"/>
          <p:cNvSpPr txBox="1"/>
          <p:nvPr/>
        </p:nvSpPr>
        <p:spPr>
          <a:xfrm>
            <a:off x="141650" y="2443720"/>
            <a:ext cx="4934406" cy="21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i="1" dirty="0"/>
              <a:t>Permanent electric dipole moments in </a:t>
            </a:r>
            <a:r>
              <a:rPr lang="en" sz="2400" b="1" i="1" u="sng" dirty="0"/>
              <a:t>atoms</a:t>
            </a:r>
            <a:r>
              <a:rPr lang="en" sz="2400" b="1" i="1" dirty="0"/>
              <a:t/>
            </a:r>
            <a:br>
              <a:rPr lang="en" sz="2400" b="1" i="1" dirty="0"/>
            </a:br>
            <a:r>
              <a:rPr lang="en" sz="1600" dirty="0">
                <a:solidFill>
                  <a:schemeClr val="accent2"/>
                </a:solidFill>
              </a:rPr>
              <a:t>Beyond the Standard </a:t>
            </a:r>
            <a:r>
              <a:rPr lang="en" sz="1600" dirty="0" smtClean="0">
                <a:solidFill>
                  <a:schemeClr val="accent2"/>
                </a:solidFill>
              </a:rPr>
              <a:t>Model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 smtClean="0">
                <a:solidFill>
                  <a:schemeClr val="accent2"/>
                </a:solidFill>
              </a:rPr>
              <a:t>Dominance </a:t>
            </a:r>
            <a:r>
              <a:rPr lang="en" sz="1600" dirty="0">
                <a:solidFill>
                  <a:schemeClr val="accent2"/>
                </a:solidFill>
              </a:rPr>
              <a:t>of matter over antimatter (CP </a:t>
            </a:r>
            <a:r>
              <a:rPr lang="en" sz="1600" dirty="0" smtClean="0">
                <a:solidFill>
                  <a:schemeClr val="accent2"/>
                </a:solidFill>
              </a:rPr>
              <a:t>violation)</a:t>
            </a:r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baseline="30000" dirty="0" smtClean="0"/>
              <a:t>225</a:t>
            </a:r>
            <a:r>
              <a:rPr lang="en" sz="1600" dirty="0" smtClean="0"/>
              <a:t>Ra</a:t>
            </a:r>
            <a:r>
              <a:rPr lang="en" sz="1600" dirty="0"/>
              <a:t>, </a:t>
            </a:r>
            <a:r>
              <a:rPr lang="en" sz="1600" baseline="30000" dirty="0"/>
              <a:t>223</a:t>
            </a:r>
            <a:r>
              <a:rPr lang="en" sz="1600" dirty="0"/>
              <a:t>Rn, </a:t>
            </a:r>
            <a:r>
              <a:rPr lang="en" sz="1600" baseline="30000" dirty="0"/>
              <a:t>229</a:t>
            </a:r>
            <a:r>
              <a:rPr lang="en" sz="1600" dirty="0"/>
              <a:t>Pa are special (several thousand times more sensitive than </a:t>
            </a:r>
            <a:r>
              <a:rPr lang="en" sz="1600" baseline="30000" dirty="0"/>
              <a:t>199</a:t>
            </a:r>
            <a:r>
              <a:rPr lang="en" sz="1600" dirty="0"/>
              <a:t>Hg)</a:t>
            </a:r>
          </a:p>
        </p:txBody>
      </p:sp>
      <p:pic>
        <p:nvPicPr>
          <p:cNvPr id="16" name="Shape 3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01" y="4565354"/>
            <a:ext cx="2980050" cy="9691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319"/>
          <p:cNvSpPr txBox="1"/>
          <p:nvPr/>
        </p:nvSpPr>
        <p:spPr>
          <a:xfrm>
            <a:off x="3059832" y="6186944"/>
            <a:ext cx="6211078" cy="3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+"/>
            </a:pPr>
            <a:endParaRPr lang="en" dirty="0"/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741387" y="5445224"/>
            <a:ext cx="2030413" cy="1346200"/>
            <a:chOff x="3242" y="3006"/>
            <a:chExt cx="1389" cy="970"/>
          </a:xfrm>
        </p:grpSpPr>
        <p:grpSp>
          <p:nvGrpSpPr>
            <p:cNvPr id="19" name="Group 13"/>
            <p:cNvGrpSpPr>
              <a:grpSpLocks/>
            </p:cNvGrpSpPr>
            <p:nvPr/>
          </p:nvGrpSpPr>
          <p:grpSpPr bwMode="auto">
            <a:xfrm>
              <a:off x="3242" y="3006"/>
              <a:ext cx="1389" cy="970"/>
              <a:chOff x="849" y="840"/>
              <a:chExt cx="1389" cy="970"/>
            </a:xfrm>
          </p:grpSpPr>
          <p:pic>
            <p:nvPicPr>
              <p:cNvPr id="21" name="Picture 14" descr="oct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074" y="797"/>
                <a:ext cx="970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936" y="89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885" y="103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24" name="Text Box 17"/>
              <p:cNvSpPr txBox="1">
                <a:spLocks noChangeArrowheads="1"/>
              </p:cNvSpPr>
              <p:nvPr/>
            </p:nvSpPr>
            <p:spPr bwMode="auto">
              <a:xfrm>
                <a:off x="849" y="1169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25" name="Text Box 18"/>
              <p:cNvSpPr txBox="1">
                <a:spLocks noChangeArrowheads="1"/>
              </p:cNvSpPr>
              <p:nvPr/>
            </p:nvSpPr>
            <p:spPr bwMode="auto">
              <a:xfrm>
                <a:off x="879" y="1312"/>
                <a:ext cx="228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26" name="Text Box 19"/>
              <p:cNvSpPr txBox="1">
                <a:spLocks noChangeArrowheads="1"/>
              </p:cNvSpPr>
              <p:nvPr/>
            </p:nvSpPr>
            <p:spPr bwMode="auto">
              <a:xfrm>
                <a:off x="945" y="1468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27" name="Text Box 20"/>
              <p:cNvSpPr txBox="1">
                <a:spLocks noChangeArrowheads="1"/>
              </p:cNvSpPr>
              <p:nvPr/>
            </p:nvSpPr>
            <p:spPr bwMode="auto">
              <a:xfrm>
                <a:off x="1866" y="8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1986" y="985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2046" y="115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1867" y="1493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1963" y="13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altLang="it-IT" sz="2400" kern="0">
                    <a:solidFill>
                      <a:srgbClr val="000000"/>
                    </a:solidFill>
                    <a:latin typeface="Arial" charset="0"/>
                  </a:rPr>
                  <a:t>-</a:t>
                </a:r>
              </a:p>
            </p:txBody>
          </p:sp>
        </p:grp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3557" y="3316"/>
              <a:ext cx="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it-IT" sz="3200" b="1" kern="0" baseline="30000" dirty="0">
                  <a:solidFill>
                    <a:srgbClr val="FFFFFF"/>
                  </a:solidFill>
                </a:rPr>
                <a:t>229</a:t>
              </a:r>
              <a:r>
                <a:rPr lang="en-US" altLang="it-IT" sz="3200" b="1" kern="0" dirty="0">
                  <a:solidFill>
                    <a:srgbClr val="FFFFFF"/>
                  </a:solidFill>
                </a:rPr>
                <a:t>Pa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851920" y="5250023"/>
            <a:ext cx="5220072" cy="132343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NUPRASEN-SPES workshop </a:t>
            </a:r>
            <a:br>
              <a:rPr lang="en-US" sz="2000" dirty="0" smtClean="0"/>
            </a:br>
            <a:r>
              <a:rPr lang="en-US" sz="2000" b="1" dirty="0" smtClean="0"/>
              <a:t>“Probing </a:t>
            </a:r>
            <a:r>
              <a:rPr lang="en-US" sz="2000" b="1" dirty="0"/>
              <a:t>fundamental symmetries and interactions by low energy excitations with RIB</a:t>
            </a:r>
            <a:r>
              <a:rPr lang="en-US" sz="2000" b="1" dirty="0" smtClean="0"/>
              <a:t>”</a:t>
            </a:r>
          </a:p>
          <a:p>
            <a:r>
              <a:rPr lang="sv-SE" sz="2000" dirty="0"/>
              <a:t>Pisa, </a:t>
            </a:r>
            <a:r>
              <a:rPr lang="sv-SE" sz="2000" dirty="0" smtClean="0"/>
              <a:t>1-2 February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40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4427984" y="1305342"/>
            <a:ext cx="4578712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is the structure of this state??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What is its relation to the spherical and super-deformed 0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states predicted in </a:t>
            </a:r>
            <a:r>
              <a:rPr lang="en-US" sz="2200" baseline="30000" dirty="0" smtClean="0"/>
              <a:t>78</a:t>
            </a:r>
            <a:r>
              <a:rPr lang="en-US" sz="2200" dirty="0" smtClean="0"/>
              <a:t>Ni?</a:t>
            </a:r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baseline="-25000" dirty="0">
                <a:sym typeface="Wingdings" panose="05000000000000000000" pitchFamily="2" charset="2"/>
              </a:rPr>
              <a:t>1/2 </a:t>
            </a:r>
            <a:r>
              <a:rPr lang="en-US" dirty="0" smtClean="0">
                <a:sym typeface="Wingdings" panose="05000000000000000000" pitchFamily="2" charset="2"/>
              </a:rPr>
              <a:t>phenomenology: </a:t>
            </a:r>
            <a:r>
              <a:rPr lang="en-US" baseline="30000" dirty="0">
                <a:sym typeface="Wingdings" panose="05000000000000000000" pitchFamily="2" charset="2"/>
              </a:rPr>
              <a:t>81</a:t>
            </a:r>
            <a:r>
              <a:rPr lang="en-US" dirty="0">
                <a:sym typeface="Wingdings" panose="05000000000000000000" pitchFamily="2" charset="2"/>
              </a:rPr>
              <a:t>Ge(</a:t>
            </a:r>
            <a:r>
              <a:rPr lang="en-US" dirty="0" err="1">
                <a:sym typeface="Wingdings" panose="05000000000000000000" pitchFamily="2" charset="2"/>
              </a:rPr>
              <a:t>d,p</a:t>
            </a:r>
            <a:r>
              <a:rPr lang="en-US" dirty="0" smtClean="0">
                <a:sym typeface="Wingdings" panose="05000000000000000000" pitchFamily="2" charset="2"/>
              </a:rPr>
              <a:t>) and </a:t>
            </a:r>
            <a:r>
              <a:rPr lang="en-US" baseline="30000" dirty="0">
                <a:sym typeface="Wingdings" panose="05000000000000000000" pitchFamily="2" charset="2"/>
              </a:rPr>
              <a:t>79</a:t>
            </a:r>
            <a:r>
              <a:rPr lang="en-US" dirty="0">
                <a:sym typeface="Wingdings" panose="05000000000000000000" pitchFamily="2" charset="2"/>
              </a:rPr>
              <a:t>Zn(</a:t>
            </a:r>
            <a:r>
              <a:rPr lang="en-US" dirty="0" err="1">
                <a:sym typeface="Wingdings" panose="05000000000000000000" pitchFamily="2" charset="2"/>
              </a:rPr>
              <a:t>d,p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r="34687" b="26710"/>
          <a:stretch/>
        </p:blipFill>
        <p:spPr bwMode="auto">
          <a:xfrm>
            <a:off x="-1" y="908719"/>
            <a:ext cx="4188747" cy="27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434699" y="5229200"/>
            <a:ext cx="934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34699" y="4581128"/>
            <a:ext cx="934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17434" y="493187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9/2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54779" y="429309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5696" y="449982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 200 </a:t>
            </a:r>
            <a:r>
              <a:rPr lang="en-US" dirty="0" err="1" smtClean="0"/>
              <a:t>ms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32002" y="51479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746 </a:t>
            </a:r>
            <a:r>
              <a:rPr lang="en-US" dirty="0" err="1" smtClean="0"/>
              <a:t>ms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2655797" y="5477162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/>
              <a:t>79</a:t>
            </a:r>
            <a:r>
              <a:rPr lang="en-US" sz="2400" b="1" dirty="0" smtClean="0"/>
              <a:t>Zn</a:t>
            </a:r>
            <a:endParaRPr lang="en-US" sz="2400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2146667" y="42930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1100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997336" y="548761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baseline="30000" dirty="0" smtClean="0"/>
              <a:t>80</a:t>
            </a:r>
            <a:r>
              <a:rPr lang="en-US" sz="2400" b="1" dirty="0" smtClean="0"/>
              <a:t>Zn</a:t>
            </a:r>
            <a:endParaRPr lang="en-US" sz="2400" b="1" baseline="30000" dirty="0"/>
          </a:p>
        </p:txBody>
      </p:sp>
      <p:sp>
        <p:nvSpPr>
          <p:cNvPr id="19" name="TextBox 18"/>
          <p:cNvSpPr txBox="1"/>
          <p:nvPr/>
        </p:nvSpPr>
        <p:spPr>
          <a:xfrm rot="60000">
            <a:off x="5623623" y="494116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4782949" y="5229200"/>
            <a:ext cx="934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2949" y="4293096"/>
            <a:ext cx="934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60617" y="40050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1492</a:t>
            </a:r>
            <a:endParaRPr lang="en-US" baseline="30000" dirty="0"/>
          </a:p>
        </p:txBody>
      </p:sp>
      <p:sp>
        <p:nvSpPr>
          <p:cNvPr id="24" name="TextBox 23"/>
          <p:cNvSpPr txBox="1"/>
          <p:nvPr/>
        </p:nvSpPr>
        <p:spPr>
          <a:xfrm rot="60000">
            <a:off x="5648603" y="400834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787620" y="3212976"/>
            <a:ext cx="934467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65288" y="292494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????</a:t>
            </a:r>
            <a:endParaRPr lang="en-US" baseline="30000" dirty="0"/>
          </a:p>
        </p:txBody>
      </p:sp>
      <p:sp>
        <p:nvSpPr>
          <p:cNvPr id="27" name="TextBox 26"/>
          <p:cNvSpPr txBox="1"/>
          <p:nvPr/>
        </p:nvSpPr>
        <p:spPr>
          <a:xfrm rot="60000">
            <a:off x="5614001" y="292822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r>
              <a:rPr lang="en-US" baseline="30000" dirty="0" smtClean="0"/>
              <a:t>+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11" name="Right Arrow 10"/>
          <p:cNvSpPr/>
          <p:nvPr/>
        </p:nvSpPr>
        <p:spPr>
          <a:xfrm rot="18884356">
            <a:off x="3423949" y="3619560"/>
            <a:ext cx="1358799" cy="513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812205" y="4941168"/>
            <a:ext cx="753084" cy="513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>
            <a:spLocks noGrp="1"/>
          </p:cNvSpPr>
          <p:nvPr>
            <p:ph sz="half" idx="1"/>
          </p:nvPr>
        </p:nvSpPr>
        <p:spPr>
          <a:xfrm>
            <a:off x="6156176" y="4391401"/>
            <a:ext cx="3024336" cy="2637999"/>
          </a:xfrm>
        </p:spPr>
        <p:txBody>
          <a:bodyPr>
            <a:noAutofit/>
          </a:bodyPr>
          <a:lstStyle/>
          <a:p>
            <a:r>
              <a:rPr lang="en-US" sz="2400" baseline="30000" dirty="0" smtClean="0">
                <a:sym typeface="Wingdings" panose="05000000000000000000" pitchFamily="2" charset="2"/>
              </a:rPr>
              <a:t>81</a:t>
            </a:r>
            <a:r>
              <a:rPr lang="en-US" sz="2400" dirty="0" smtClean="0">
                <a:sym typeface="Wingdings" panose="05000000000000000000" pitchFamily="2" charset="2"/>
              </a:rPr>
              <a:t>Ge(</a:t>
            </a:r>
            <a:r>
              <a:rPr lang="en-US" sz="2400" dirty="0" err="1" smtClean="0">
                <a:sym typeface="Wingdings" panose="05000000000000000000" pitchFamily="2" charset="2"/>
              </a:rPr>
              <a:t>d,p</a:t>
            </a:r>
            <a:r>
              <a:rPr lang="en-US" sz="2400" dirty="0">
                <a:sym typeface="Wingdings" panose="05000000000000000000" pitchFamily="2" charset="2"/>
              </a:rPr>
              <a:t>) </a:t>
            </a:r>
            <a:r>
              <a:rPr lang="en-US" sz="2400" dirty="0" smtClean="0">
                <a:sym typeface="Wingdings" panose="05000000000000000000" pitchFamily="2" charset="2"/>
              </a:rPr>
              <a:t>from </a:t>
            </a:r>
            <a:r>
              <a:rPr lang="en-US" sz="2400" dirty="0" err="1">
                <a:sym typeface="Wingdings" panose="05000000000000000000" pitchFamily="2" charset="2"/>
              </a:rPr>
              <a:t>g.s</a:t>
            </a:r>
            <a:r>
              <a:rPr lang="en-US" sz="2400" dirty="0">
                <a:sym typeface="Wingdings" panose="05000000000000000000" pitchFamily="2" charset="2"/>
              </a:rPr>
              <a:t>. </a:t>
            </a:r>
            <a:r>
              <a:rPr lang="en-US" sz="2400" dirty="0" smtClean="0">
                <a:sym typeface="Wingdings" panose="05000000000000000000" pitchFamily="2" charset="2"/>
              </a:rPr>
              <a:t>and </a:t>
            </a:r>
            <a:r>
              <a:rPr lang="en-US" sz="2400" dirty="0">
                <a:sym typeface="Wingdings" panose="05000000000000000000" pitchFamily="2" charset="2"/>
              </a:rPr>
              <a:t>from 1/2</a:t>
            </a:r>
            <a:r>
              <a:rPr lang="en-US" sz="2400" baseline="30000" dirty="0">
                <a:sym typeface="Wingdings" panose="05000000000000000000" pitchFamily="2" charset="2"/>
              </a:rPr>
              <a:t>+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baseline="30000" dirty="0" smtClean="0">
                <a:sym typeface="Wingdings" panose="05000000000000000000" pitchFamily="2" charset="2"/>
              </a:rPr>
              <a:t>79</a:t>
            </a:r>
            <a:r>
              <a:rPr lang="en-US" sz="2400" dirty="0" smtClean="0">
                <a:sym typeface="Wingdings" panose="05000000000000000000" pitchFamily="2" charset="2"/>
              </a:rPr>
              <a:t>Zn(</a:t>
            </a:r>
            <a:r>
              <a:rPr lang="en-US" sz="2400" dirty="0" err="1" smtClean="0">
                <a:sym typeface="Wingdings" panose="05000000000000000000" pitchFamily="2" charset="2"/>
              </a:rPr>
              <a:t>d,p</a:t>
            </a:r>
            <a:r>
              <a:rPr lang="en-US" sz="2400" dirty="0" smtClean="0">
                <a:sym typeface="Wingdings" panose="05000000000000000000" pitchFamily="2" charset="2"/>
              </a:rPr>
              <a:t>) from </a:t>
            </a:r>
            <a:r>
              <a:rPr lang="en-US" sz="2400" dirty="0" err="1" smtClean="0">
                <a:sym typeface="Wingdings" panose="05000000000000000000" pitchFamily="2" charset="2"/>
              </a:rPr>
              <a:t>g.s</a:t>
            </a:r>
            <a:r>
              <a:rPr lang="en-US" sz="2400" dirty="0" smtClean="0">
                <a:sym typeface="Wingdings" panose="05000000000000000000" pitchFamily="2" charset="2"/>
              </a:rPr>
              <a:t>. and from 1/2</a:t>
            </a:r>
            <a:r>
              <a:rPr lang="en-US" sz="2400" baseline="30000" dirty="0" smtClean="0">
                <a:sym typeface="Wingdings" panose="05000000000000000000" pitchFamily="2" charset="2"/>
              </a:rPr>
              <a:t>+</a:t>
            </a:r>
            <a:endParaRPr lang="en-US" sz="2400" baseline="30000" dirty="0"/>
          </a:p>
        </p:txBody>
      </p:sp>
      <p:sp>
        <p:nvSpPr>
          <p:cNvPr id="38" name="Rectangle 37"/>
          <p:cNvSpPr/>
          <p:nvPr/>
        </p:nvSpPr>
        <p:spPr>
          <a:xfrm>
            <a:off x="2692527" y="975965"/>
            <a:ext cx="367305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9792" y="1734712"/>
            <a:ext cx="367305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901932" y="1988840"/>
            <a:ext cx="31550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893109" y="1234856"/>
            <a:ext cx="31550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4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Octupole collectivity in </a:t>
            </a:r>
            <a:r>
              <a:rPr lang="en-US" baseline="30000" dirty="0"/>
              <a:t>148</a:t>
            </a:r>
            <a:r>
              <a:rPr lang="en-US" dirty="0"/>
              <a:t>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1004" y="3008794"/>
            <a:ext cx="2843484" cy="2868478"/>
          </a:xfr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200" dirty="0">
                <a:solidFill>
                  <a:schemeClr val="tx1"/>
                </a:solidFill>
              </a:rPr>
              <a:t>Octupole collectivity: proton  scattering from </a:t>
            </a:r>
            <a:r>
              <a:rPr lang="en-US" sz="2200" i="1" dirty="0">
                <a:solidFill>
                  <a:schemeClr val="tx1"/>
                </a:solidFill>
              </a:rPr>
              <a:t>d</a:t>
            </a:r>
            <a:r>
              <a:rPr lang="en-US" sz="2200" i="1" baseline="-25000" dirty="0">
                <a:solidFill>
                  <a:schemeClr val="tx1"/>
                </a:solidFill>
              </a:rPr>
              <a:t>5/2</a:t>
            </a:r>
            <a:r>
              <a:rPr lang="en-US" sz="2200" dirty="0">
                <a:solidFill>
                  <a:schemeClr val="tx1"/>
                </a:solidFill>
              </a:rPr>
              <a:t> to </a:t>
            </a:r>
            <a:r>
              <a:rPr lang="en-US" sz="2200" i="1" dirty="0">
                <a:solidFill>
                  <a:schemeClr val="tx1"/>
                </a:solidFill>
              </a:rPr>
              <a:t>h</a:t>
            </a:r>
            <a:r>
              <a:rPr lang="en-US" sz="2200" i="1" baseline="-25000" dirty="0">
                <a:solidFill>
                  <a:schemeClr val="tx1"/>
                </a:solidFill>
              </a:rPr>
              <a:t>11/2</a:t>
            </a:r>
          </a:p>
          <a:p>
            <a:pPr marL="285750" indent="-285750"/>
            <a:r>
              <a:rPr lang="en-US" sz="2200" b="1" u="sng" dirty="0" smtClean="0">
                <a:solidFill>
                  <a:schemeClr val="tx1"/>
                </a:solidFill>
              </a:rPr>
              <a:t>Blocking effect </a:t>
            </a:r>
            <a:r>
              <a:rPr lang="en-US" sz="2200" dirty="0" smtClean="0">
                <a:solidFill>
                  <a:schemeClr val="tx1"/>
                </a:solidFill>
              </a:rPr>
              <a:t>by proton occupying the </a:t>
            </a:r>
            <a:r>
              <a:rPr lang="en-US" sz="2200" i="1" dirty="0" smtClean="0">
                <a:solidFill>
                  <a:schemeClr val="tx1"/>
                </a:solidFill>
              </a:rPr>
              <a:t>h</a:t>
            </a:r>
            <a:r>
              <a:rPr lang="en-US" sz="2200" i="1" baseline="-25000" dirty="0" smtClean="0">
                <a:solidFill>
                  <a:schemeClr val="tx1"/>
                </a:solidFill>
              </a:rPr>
              <a:t>11/2 </a:t>
            </a:r>
            <a:r>
              <a:rPr lang="en-US" sz="2200" dirty="0" smtClean="0">
                <a:solidFill>
                  <a:schemeClr val="tx1"/>
                </a:solidFill>
              </a:rPr>
              <a:t>orbital in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baseline="30000" dirty="0" smtClean="0">
                <a:solidFill>
                  <a:schemeClr val="tx1"/>
                </a:solidFill>
              </a:rPr>
              <a:t>148</a:t>
            </a:r>
            <a:r>
              <a:rPr lang="en-US" sz="2200" dirty="0" smtClean="0">
                <a:solidFill>
                  <a:schemeClr val="tx1"/>
                </a:solidFill>
              </a:rPr>
              <a:t>Dy?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77667" y="1914748"/>
            <a:ext cx="530225" cy="455613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 dirty="0">
                <a:solidFill>
                  <a:srgbClr val="000000"/>
                </a:solidFill>
              </a:rPr>
              <a:t>147</a:t>
            </a:r>
            <a:r>
              <a:rPr lang="es-ES" altLang="en-US" sz="1400" dirty="0">
                <a:solidFill>
                  <a:srgbClr val="000000"/>
                </a:solidFill>
              </a:rPr>
              <a:t>Tb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77667" y="2370361"/>
            <a:ext cx="530225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146</a:t>
            </a:r>
            <a:r>
              <a:rPr lang="es-ES" altLang="en-US" sz="1400">
                <a:solidFill>
                  <a:srgbClr val="000000"/>
                </a:solidFill>
              </a:rPr>
              <a:t>Gd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7442" y="2827561"/>
            <a:ext cx="530225" cy="455612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144</a:t>
            </a:r>
            <a:r>
              <a:rPr lang="es-ES" altLang="en-US" sz="1400">
                <a:solidFill>
                  <a:srgbClr val="000000"/>
                </a:solidFill>
              </a:rPr>
              <a:t>Eu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17217" y="2370361"/>
            <a:ext cx="530225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144</a:t>
            </a:r>
            <a:r>
              <a:rPr lang="es-ES" altLang="en-US" sz="1400">
                <a:solidFill>
                  <a:srgbClr val="000000"/>
                </a:solidFill>
              </a:rPr>
              <a:t>Gd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47442" y="2370361"/>
            <a:ext cx="530225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145</a:t>
            </a:r>
            <a:r>
              <a:rPr lang="es-ES" altLang="en-US" sz="1400">
                <a:solidFill>
                  <a:srgbClr val="000000"/>
                </a:solidFill>
              </a:rPr>
              <a:t>Gd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07892" y="1459136"/>
            <a:ext cx="531812" cy="455612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149</a:t>
            </a:r>
            <a:r>
              <a:rPr lang="es-ES" altLang="en-US" sz="1400">
                <a:solidFill>
                  <a:srgbClr val="000000"/>
                </a:solidFill>
              </a:rPr>
              <a:t>Dy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677667" y="1459136"/>
            <a:ext cx="530225" cy="455612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148</a:t>
            </a:r>
            <a:r>
              <a:rPr lang="es-ES" altLang="en-US" sz="1400">
                <a:solidFill>
                  <a:srgbClr val="000000"/>
                </a:solidFill>
              </a:rPr>
              <a:t>Dy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47442" y="1914748"/>
            <a:ext cx="530225" cy="455613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146</a:t>
            </a:r>
            <a:r>
              <a:rPr lang="es-ES" altLang="en-US" sz="1400">
                <a:solidFill>
                  <a:srgbClr val="000000"/>
                </a:solidFill>
              </a:rPr>
              <a:t>Tb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207892" y="1914748"/>
            <a:ext cx="531812" cy="455613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148</a:t>
            </a:r>
            <a:r>
              <a:rPr lang="es-ES" altLang="en-US" sz="1400">
                <a:solidFill>
                  <a:srgbClr val="000000"/>
                </a:solidFill>
              </a:rPr>
              <a:t>Tb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207892" y="2370361"/>
            <a:ext cx="531812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147</a:t>
            </a:r>
            <a:r>
              <a:rPr lang="es-ES" altLang="en-US" sz="1400">
                <a:solidFill>
                  <a:srgbClr val="000000"/>
                </a:solidFill>
              </a:rPr>
              <a:t>Gd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17217" y="2827561"/>
            <a:ext cx="530225" cy="455612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143</a:t>
            </a:r>
            <a:r>
              <a:rPr lang="es-ES" altLang="en-US" sz="1400">
                <a:solidFill>
                  <a:srgbClr val="000000"/>
                </a:solidFill>
              </a:rPr>
              <a:t>Eu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677667" y="2827561"/>
            <a:ext cx="530225" cy="455612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145</a:t>
            </a:r>
            <a:r>
              <a:rPr lang="es-ES" altLang="en-US" sz="1400">
                <a:solidFill>
                  <a:srgbClr val="000000"/>
                </a:solidFill>
              </a:rPr>
              <a:t>Eu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088579" y="3740373"/>
            <a:ext cx="530225" cy="455613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140</a:t>
            </a:r>
            <a:r>
              <a:rPr lang="es-ES" altLang="en-US" sz="1400">
                <a:solidFill>
                  <a:srgbClr val="000000"/>
                </a:solidFill>
              </a:rPr>
              <a:t>Pm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147442" y="3283173"/>
            <a:ext cx="530225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143</a:t>
            </a:r>
            <a:r>
              <a:rPr lang="es-ES" altLang="en-US" sz="1400">
                <a:solidFill>
                  <a:srgbClr val="000000"/>
                </a:solidFill>
              </a:rPr>
              <a:t>Sm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617217" y="3283173"/>
            <a:ext cx="530225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142</a:t>
            </a:r>
            <a:r>
              <a:rPr lang="es-ES" altLang="en-US" sz="1400">
                <a:solidFill>
                  <a:srgbClr val="000000"/>
                </a:solidFill>
              </a:rPr>
              <a:t>Sm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07892" y="2827561"/>
            <a:ext cx="531812" cy="455612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146</a:t>
            </a:r>
            <a:r>
              <a:rPr lang="es-ES" altLang="en-US" sz="1400">
                <a:solidFill>
                  <a:srgbClr val="000000"/>
                </a:solidFill>
              </a:rPr>
              <a:t>Eu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739704" y="2370361"/>
            <a:ext cx="530225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148</a:t>
            </a:r>
            <a:r>
              <a:rPr lang="es-ES" altLang="en-US" sz="1400">
                <a:solidFill>
                  <a:srgbClr val="000000"/>
                </a:solidFill>
              </a:rPr>
              <a:t>Gd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677667" y="3283173"/>
            <a:ext cx="530225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AFF4A8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144</a:t>
            </a:r>
            <a:r>
              <a:rPr lang="es-ES" altLang="en-US" sz="1400">
                <a:solidFill>
                  <a:srgbClr val="000000"/>
                </a:solidFill>
              </a:rPr>
              <a:t>Sm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088579" y="3283173"/>
            <a:ext cx="530225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141</a:t>
            </a:r>
            <a:r>
              <a:rPr lang="es-ES" altLang="en-US" sz="1400">
                <a:solidFill>
                  <a:srgbClr val="000000"/>
                </a:solidFill>
              </a:rPr>
              <a:t>Sm</a:t>
            </a: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088579" y="2827561"/>
            <a:ext cx="530225" cy="455612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142</a:t>
            </a:r>
            <a:r>
              <a:rPr lang="es-ES" altLang="en-US" sz="1400">
                <a:solidFill>
                  <a:srgbClr val="000000"/>
                </a:solidFill>
              </a:rPr>
              <a:t>Eu</a:t>
            </a: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2147442" y="3740373"/>
            <a:ext cx="530225" cy="455613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142</a:t>
            </a:r>
            <a:r>
              <a:rPr lang="es-ES" altLang="en-US" sz="1400">
                <a:solidFill>
                  <a:srgbClr val="000000"/>
                </a:solidFill>
              </a:rPr>
              <a:t>Pm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207892" y="3283173"/>
            <a:ext cx="531812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145</a:t>
            </a:r>
            <a:r>
              <a:rPr lang="es-ES" altLang="en-US" sz="1400">
                <a:solidFill>
                  <a:srgbClr val="000000"/>
                </a:solidFill>
              </a:rPr>
              <a:t>Sm</a:t>
            </a: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677667" y="3740373"/>
            <a:ext cx="530225" cy="455613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143</a:t>
            </a:r>
            <a:r>
              <a:rPr lang="es-ES" altLang="en-US" sz="1400">
                <a:solidFill>
                  <a:srgbClr val="000000"/>
                </a:solidFill>
              </a:rPr>
              <a:t>Pm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617217" y="3740373"/>
            <a:ext cx="530225" cy="455613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141</a:t>
            </a:r>
            <a:r>
              <a:rPr lang="es-ES" altLang="en-US" sz="1400">
                <a:solidFill>
                  <a:srgbClr val="000000"/>
                </a:solidFill>
              </a:rPr>
              <a:t>Pm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2677667" y="4195986"/>
            <a:ext cx="530225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AFF4A8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142</a:t>
            </a:r>
            <a:r>
              <a:rPr lang="es-ES" altLang="en-US" sz="1400">
                <a:solidFill>
                  <a:srgbClr val="000000"/>
                </a:solidFill>
              </a:rPr>
              <a:t>Nd</a:t>
            </a: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1617217" y="4195986"/>
            <a:ext cx="531812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140</a:t>
            </a:r>
            <a:r>
              <a:rPr lang="es-ES" altLang="en-US" sz="1400">
                <a:solidFill>
                  <a:srgbClr val="000000"/>
                </a:solidFill>
              </a:rPr>
              <a:t>Nd</a:t>
            </a: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147442" y="4195986"/>
            <a:ext cx="530225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141</a:t>
            </a:r>
            <a:r>
              <a:rPr lang="es-ES" altLang="en-US" sz="1400">
                <a:solidFill>
                  <a:srgbClr val="000000"/>
                </a:solidFill>
              </a:rPr>
              <a:t>Nd</a:t>
            </a: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3739704" y="1905223"/>
            <a:ext cx="530225" cy="466725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149</a:t>
            </a:r>
            <a:r>
              <a:rPr lang="es-ES" altLang="en-US" sz="1400">
                <a:solidFill>
                  <a:srgbClr val="000000"/>
                </a:solidFill>
              </a:rPr>
              <a:t>Tb</a:t>
            </a: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3739704" y="1459136"/>
            <a:ext cx="530225" cy="446087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150</a:t>
            </a:r>
            <a:r>
              <a:rPr lang="es-ES" altLang="en-US" sz="1400">
                <a:solidFill>
                  <a:srgbClr val="000000"/>
                </a:solidFill>
              </a:rPr>
              <a:t>Dy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3739704" y="2827561"/>
            <a:ext cx="530225" cy="455612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147</a:t>
            </a:r>
            <a:r>
              <a:rPr lang="es-ES" altLang="en-US" sz="1400">
                <a:solidFill>
                  <a:srgbClr val="000000"/>
                </a:solidFill>
              </a:rPr>
              <a:t>Eu</a:t>
            </a: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3207892" y="4195986"/>
            <a:ext cx="531812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AFF4A8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143</a:t>
            </a:r>
            <a:r>
              <a:rPr lang="es-ES" altLang="en-US" sz="1400">
                <a:solidFill>
                  <a:srgbClr val="000000"/>
                </a:solidFill>
              </a:rPr>
              <a:t>Nd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207892" y="3740373"/>
            <a:ext cx="531812" cy="455613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144</a:t>
            </a:r>
            <a:r>
              <a:rPr lang="es-ES" altLang="en-US" sz="1400">
                <a:solidFill>
                  <a:srgbClr val="000000"/>
                </a:solidFill>
              </a:rPr>
              <a:t>Pm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739704" y="3283173"/>
            <a:ext cx="530225" cy="457200"/>
          </a:xfrm>
          <a:prstGeom prst="rect">
            <a:avLst/>
          </a:prstGeom>
          <a:gradFill rotWithShape="0">
            <a:gsLst>
              <a:gs pos="0">
                <a:srgbClr val="AFF4A8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400" baseline="30000">
                <a:solidFill>
                  <a:srgbClr val="000000"/>
                </a:solidFill>
              </a:rPr>
              <a:t>146</a:t>
            </a:r>
            <a:r>
              <a:rPr lang="es-ES" altLang="en-US" sz="1400">
                <a:solidFill>
                  <a:srgbClr val="000000"/>
                </a:solidFill>
              </a:rPr>
              <a:t>Sm</a:t>
            </a: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5112892" y="4157886"/>
            <a:ext cx="354012" cy="312737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AFF4A8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591692" y="5091336"/>
            <a:ext cx="4948237" cy="15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696717" y="5153248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 dirty="0">
                <a:solidFill>
                  <a:srgbClr val="000000"/>
                </a:solidFill>
              </a:rPr>
              <a:t>82</a:t>
            </a: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1655317" y="5153248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2203004" y="515324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81</a:t>
            </a: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3263454" y="5153248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83</a:t>
            </a: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1140967" y="5153248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79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3828604" y="5153248"/>
            <a:ext cx="503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84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591692" y="893986"/>
            <a:ext cx="1587" cy="41973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151954" y="239734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64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151954" y="427694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151954" y="377529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61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151954" y="1519461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66</a:t>
            </a: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151954" y="195919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65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107504" y="3273648"/>
            <a:ext cx="604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 dirty="0">
                <a:solidFill>
                  <a:srgbClr val="000000"/>
                </a:solidFill>
              </a:rPr>
              <a:t>62</a:t>
            </a: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151954" y="2837086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800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167829" y="832073"/>
            <a:ext cx="4238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2800">
                <a:solidFill>
                  <a:srgbClr val="000000"/>
                </a:solidFill>
                <a:latin typeface="Bookman" charset="0"/>
              </a:rPr>
              <a:t>Z</a:t>
            </a:r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5158929" y="5140548"/>
            <a:ext cx="423863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2800">
                <a:solidFill>
                  <a:srgbClr val="000000"/>
                </a:solidFill>
                <a:latin typeface="Bookman" charset="0"/>
              </a:rPr>
              <a:t>N</a:t>
            </a:r>
          </a:p>
        </p:txBody>
      </p:sp>
      <p:sp>
        <p:nvSpPr>
          <p:cNvPr id="55" name="Text Box 52"/>
          <p:cNvSpPr txBox="1">
            <a:spLocks noChangeArrowheads="1"/>
          </p:cNvSpPr>
          <p:nvPr/>
        </p:nvSpPr>
        <p:spPr bwMode="auto">
          <a:xfrm>
            <a:off x="5235129" y="3997548"/>
            <a:ext cx="1219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altLang="en-US" sz="1600">
                <a:solidFill>
                  <a:srgbClr val="000000"/>
                </a:solidFill>
                <a:latin typeface="Bookman" charset="0"/>
              </a:rPr>
              <a:t>stable nuclei </a:t>
            </a:r>
          </a:p>
        </p:txBody>
      </p:sp>
      <p:grpSp>
        <p:nvGrpSpPr>
          <p:cNvPr id="56" name="Gruppo 55"/>
          <p:cNvGrpSpPr>
            <a:grpSpLocks/>
          </p:cNvGrpSpPr>
          <p:nvPr/>
        </p:nvGrpSpPr>
        <p:grpSpPr bwMode="auto">
          <a:xfrm>
            <a:off x="4777929" y="1025748"/>
            <a:ext cx="1798638" cy="1490663"/>
            <a:chOff x="7034213" y="381000"/>
            <a:chExt cx="1798637" cy="1490365"/>
          </a:xfrm>
        </p:grpSpPr>
        <p:sp>
          <p:nvSpPr>
            <p:cNvPr id="57" name="Line 7"/>
            <p:cNvSpPr>
              <a:spLocks noChangeShapeType="1"/>
            </p:cNvSpPr>
            <p:nvPr/>
          </p:nvSpPr>
          <p:spPr bwMode="auto">
            <a:xfrm>
              <a:off x="7526338" y="1447587"/>
              <a:ext cx="990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auto">
            <a:xfrm>
              <a:off x="7526338" y="761924"/>
              <a:ext cx="9905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Times New Roman" charset="0"/>
                <a:buNone/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8299450" y="1066663"/>
              <a:ext cx="533400" cy="45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en-US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0</a:t>
              </a:r>
              <a:r>
                <a:rPr lang="en-US" baseline="3000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+</a:t>
              </a:r>
              <a:endParaRPr lang="en-AU" baseline="-25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8299450" y="381000"/>
              <a:ext cx="533400" cy="45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en-US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3</a:t>
              </a:r>
              <a:r>
                <a:rPr lang="en-US" baseline="3000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-</a:t>
              </a:r>
              <a:endParaRPr lang="en-AU" baseline="-250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7543801" y="1409494"/>
              <a:ext cx="966786" cy="461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en-US" baseline="30000" dirty="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146</a:t>
              </a:r>
              <a:r>
                <a:rPr lang="en-US" dirty="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  <a:sym typeface="Symbol" charset="0"/>
                </a:rPr>
                <a:t>Gd</a:t>
              </a:r>
              <a:endParaRPr lang="en-AU" baseline="30000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Text Box 12"/>
            <p:cNvSpPr txBox="1">
              <a:spLocks noChangeArrowheads="1"/>
            </p:cNvSpPr>
            <p:nvPr/>
          </p:nvSpPr>
          <p:spPr bwMode="auto">
            <a:xfrm>
              <a:off x="7034213" y="381000"/>
              <a:ext cx="1547812" cy="457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Times New Roman" charset="0"/>
                <a:buNone/>
                <a:defRPr/>
              </a:pPr>
              <a:r>
                <a:rPr lang="en-AU" dirty="0">
                  <a:solidFill>
                    <a:schemeClr val="accent2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1.579</a:t>
              </a:r>
            </a:p>
          </p:txBody>
        </p:sp>
      </p:grpSp>
      <p:sp>
        <p:nvSpPr>
          <p:cNvPr id="63" name="CasellaDiTesto 62"/>
          <p:cNvSpPr txBox="1">
            <a:spLocks noChangeArrowheads="1"/>
          </p:cNvSpPr>
          <p:nvPr/>
        </p:nvSpPr>
        <p:spPr bwMode="auto">
          <a:xfrm>
            <a:off x="4590604" y="2481932"/>
            <a:ext cx="273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en-US" dirty="0">
                <a:solidFill>
                  <a:srgbClr val="FF0000"/>
                </a:solidFill>
              </a:rPr>
              <a:t>B(E3) ≈ 37(4) </a:t>
            </a:r>
            <a:r>
              <a:rPr lang="it-IT" altLang="en-US" dirty="0" err="1">
                <a:solidFill>
                  <a:srgbClr val="FF0000"/>
                </a:solidFill>
              </a:rPr>
              <a:t>W.u</a:t>
            </a:r>
            <a:r>
              <a:rPr lang="it-IT" alt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4" name="Ovale 63"/>
          <p:cNvSpPr>
            <a:spLocks noChangeArrowheads="1"/>
          </p:cNvSpPr>
          <p:nvPr/>
        </p:nvSpPr>
        <p:spPr bwMode="auto">
          <a:xfrm>
            <a:off x="2699792" y="1412776"/>
            <a:ext cx="549275" cy="5572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en-US">
              <a:solidFill>
                <a:srgbClr val="009973"/>
              </a:solidFill>
            </a:endParaRPr>
          </a:p>
        </p:txBody>
      </p:sp>
      <p:sp>
        <p:nvSpPr>
          <p:cNvPr id="65" name="Content Placeholder 2"/>
          <p:cNvSpPr>
            <a:spLocks noGrp="1"/>
          </p:cNvSpPr>
          <p:nvPr>
            <p:ph sz="half" idx="1"/>
          </p:nvPr>
        </p:nvSpPr>
        <p:spPr>
          <a:xfrm>
            <a:off x="976386" y="5660964"/>
            <a:ext cx="7272808" cy="79237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aseline="30000" dirty="0">
                <a:sym typeface="Wingdings" panose="05000000000000000000" pitchFamily="2" charset="2"/>
              </a:rPr>
              <a:t>148</a:t>
            </a:r>
            <a:r>
              <a:rPr lang="en-US" sz="2400" dirty="0">
                <a:sym typeface="Wingdings" panose="05000000000000000000" pitchFamily="2" charset="2"/>
              </a:rPr>
              <a:t>Dy(</a:t>
            </a:r>
            <a:r>
              <a:rPr lang="en-US" sz="2400" dirty="0" err="1">
                <a:sym typeface="Wingdings" panose="05000000000000000000" pitchFamily="2" charset="2"/>
              </a:rPr>
              <a:t>p,p</a:t>
            </a:r>
            <a:r>
              <a:rPr lang="en-US" sz="2400" dirty="0">
                <a:sym typeface="Wingdings" panose="05000000000000000000" pitchFamily="2" charset="2"/>
              </a:rPr>
              <a:t>’) to measure the B(E3)</a:t>
            </a:r>
            <a:endParaRPr lang="en-US" sz="2400" dirty="0"/>
          </a:p>
        </p:txBody>
      </p:sp>
      <p:sp>
        <p:nvSpPr>
          <p:cNvPr id="67" name="Ovale 63"/>
          <p:cNvSpPr>
            <a:spLocks noChangeArrowheads="1"/>
          </p:cNvSpPr>
          <p:nvPr/>
        </p:nvSpPr>
        <p:spPr bwMode="auto">
          <a:xfrm>
            <a:off x="2699792" y="2348880"/>
            <a:ext cx="549275" cy="557213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altLang="en-US">
              <a:solidFill>
                <a:srgbClr val="009973"/>
              </a:solidFill>
            </a:endParaRPr>
          </a:p>
        </p:txBody>
      </p:sp>
      <p:cxnSp>
        <p:nvCxnSpPr>
          <p:cNvPr id="69" name="Straight Arrow Connector 68"/>
          <p:cNvCxnSpPr>
            <a:stCxn id="67" idx="6"/>
            <a:endCxn id="61" idx="1"/>
          </p:cNvCxnSpPr>
          <p:nvPr/>
        </p:nvCxnSpPr>
        <p:spPr>
          <a:xfrm flipV="1">
            <a:off x="3249067" y="2285430"/>
            <a:ext cx="2038450" cy="342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9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Spectroscopy nearby </a:t>
            </a:r>
            <a:r>
              <a:rPr lang="en-US" baseline="30000" dirty="0" smtClean="0"/>
              <a:t>208</a:t>
            </a:r>
            <a:r>
              <a:rPr lang="en-US" dirty="0" smtClean="0"/>
              <a:t>Pb and </a:t>
            </a:r>
            <a:r>
              <a:rPr lang="en-US" baseline="30000" dirty="0" smtClean="0"/>
              <a:t>132</a:t>
            </a:r>
            <a:r>
              <a:rPr lang="en-US" dirty="0" smtClean="0"/>
              <a:t>Sn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5112568" cy="445395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Scarce information in </a:t>
            </a:r>
            <a:r>
              <a:rPr lang="en-US" sz="2000" baseline="30000" dirty="0" smtClean="0"/>
              <a:t>208</a:t>
            </a:r>
            <a:r>
              <a:rPr lang="en-US" sz="2000" dirty="0" smtClean="0"/>
              <a:t>Pb region</a:t>
            </a:r>
          </a:p>
          <a:p>
            <a:r>
              <a:rPr lang="en-US" sz="2000" baseline="30000" dirty="0" smtClean="0"/>
              <a:t>206</a:t>
            </a:r>
            <a:r>
              <a:rPr lang="en-US" sz="2000" dirty="0" smtClean="0"/>
              <a:t>Hg </a:t>
            </a:r>
            <a:r>
              <a:rPr lang="en-US" sz="2000" dirty="0"/>
              <a:t>(d, p) </a:t>
            </a:r>
            <a:r>
              <a:rPr lang="en-US" sz="2000" b="1" baseline="30000" dirty="0" smtClean="0"/>
              <a:t>207</a:t>
            </a:r>
            <a:r>
              <a:rPr lang="en-US" sz="2000" b="1" dirty="0" smtClean="0"/>
              <a:t>Hg</a:t>
            </a:r>
            <a:r>
              <a:rPr lang="en-US" sz="2000" dirty="0" smtClean="0"/>
              <a:t> to extend the spectroscopy, nothing known</a:t>
            </a:r>
          </a:p>
          <a:p>
            <a:r>
              <a:rPr lang="en-US" sz="2000" dirty="0" smtClean="0"/>
              <a:t>2 proton holes in </a:t>
            </a:r>
            <a:r>
              <a:rPr lang="en-US" sz="2000" i="1" dirty="0" smtClean="0"/>
              <a:t>s</a:t>
            </a:r>
            <a:r>
              <a:rPr lang="en-US" sz="2000" i="1" baseline="-25000" dirty="0" smtClean="0"/>
              <a:t>1/2</a:t>
            </a:r>
            <a:r>
              <a:rPr lang="en-US" sz="2000" dirty="0" smtClean="0"/>
              <a:t> and </a:t>
            </a:r>
            <a:r>
              <a:rPr lang="en-US" sz="2000" i="1" dirty="0" smtClean="0"/>
              <a:t>d</a:t>
            </a:r>
            <a:r>
              <a:rPr lang="en-US" sz="2000" i="1" baseline="-25000" dirty="0" smtClean="0"/>
              <a:t>3/2</a:t>
            </a:r>
          </a:p>
          <a:p>
            <a:r>
              <a:rPr lang="en-US" sz="2000" dirty="0" smtClean="0"/>
              <a:t>How is the transition taking place from spherical to deformed region?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5"/>
          <a:stretch/>
        </p:blipFill>
        <p:spPr bwMode="auto">
          <a:xfrm>
            <a:off x="-36512" y="2996952"/>
            <a:ext cx="6606927" cy="249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046264"/>
            <a:ext cx="4119942" cy="447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0262" y="4149080"/>
            <a:ext cx="367305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92402" y="4403208"/>
            <a:ext cx="315502" cy="0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496" y="5661248"/>
            <a:ext cx="6318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</a:rPr>
              <a:t>D. </a:t>
            </a:r>
            <a:r>
              <a:rPr lang="en-US" sz="2000" dirty="0" err="1" smtClean="0">
                <a:solidFill>
                  <a:schemeClr val="accent2"/>
                </a:solidFill>
              </a:rPr>
              <a:t>Mengoni</a:t>
            </a:r>
            <a:r>
              <a:rPr lang="en-US" sz="2000" dirty="0" smtClean="0">
                <a:solidFill>
                  <a:schemeClr val="accent2"/>
                </a:solidFill>
              </a:rPr>
              <a:t>: </a:t>
            </a:r>
            <a:r>
              <a:rPr lang="en-US" sz="2000" baseline="30000" dirty="0" smtClean="0">
                <a:solidFill>
                  <a:schemeClr val="accent2"/>
                </a:solidFill>
              </a:rPr>
              <a:t>134</a:t>
            </a:r>
            <a:r>
              <a:rPr lang="en-US" sz="2000" dirty="0" smtClean="0">
                <a:solidFill>
                  <a:schemeClr val="accent2"/>
                </a:solidFill>
              </a:rPr>
              <a:t>Sn </a:t>
            </a:r>
            <a:r>
              <a:rPr lang="en-US" sz="2000" dirty="0">
                <a:solidFill>
                  <a:schemeClr val="accent2"/>
                </a:solidFill>
              </a:rPr>
              <a:t>(t, p) </a:t>
            </a:r>
            <a:r>
              <a:rPr lang="en-US" sz="2000" dirty="0" smtClean="0">
                <a:solidFill>
                  <a:schemeClr val="accent2"/>
                </a:solidFill>
              </a:rPr>
              <a:t>Neutron </a:t>
            </a:r>
            <a:r>
              <a:rPr lang="en-US" sz="2000" dirty="0">
                <a:solidFill>
                  <a:schemeClr val="accent2"/>
                </a:solidFill>
              </a:rPr>
              <a:t>pairing beyond </a:t>
            </a:r>
            <a:r>
              <a:rPr lang="en-US" sz="2000" dirty="0" smtClean="0">
                <a:solidFill>
                  <a:schemeClr val="accent2"/>
                </a:solidFill>
              </a:rPr>
              <a:t>N=82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7931224" cy="48245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developments and tests need to be put in the proper </a:t>
            </a:r>
            <a:r>
              <a:rPr lang="en-US" u="sng" dirty="0"/>
              <a:t>time frame</a:t>
            </a:r>
            <a:r>
              <a:rPr lang="en-US" dirty="0"/>
              <a:t> and requires careful </a:t>
            </a:r>
            <a:r>
              <a:rPr lang="en-US" u="sng" dirty="0"/>
              <a:t>planning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 resolution on missing mass +</a:t>
            </a:r>
            <a:br>
              <a:rPr lang="en-US" dirty="0" smtClean="0"/>
            </a:br>
            <a:r>
              <a:rPr lang="en-US" dirty="0" smtClean="0"/>
              <a:t>high resolution on gammas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great physics potential for:</a:t>
            </a:r>
          </a:p>
          <a:p>
            <a:pPr lvl="1"/>
            <a:r>
              <a:rPr lang="en-US" dirty="0" smtClean="0"/>
              <a:t>Heavy nuclei with high level density</a:t>
            </a:r>
          </a:p>
          <a:p>
            <a:pPr lvl="1"/>
            <a:r>
              <a:rPr lang="en-US" dirty="0" smtClean="0"/>
              <a:t>Nuclei at shell closures with orbitals with large difference in angular momentum </a:t>
            </a:r>
            <a:r>
              <a:rPr lang="en-US" dirty="0" smtClean="0">
                <a:sym typeface="Wingdings" panose="05000000000000000000" pitchFamily="2" charset="2"/>
              </a:rPr>
              <a:t> isomers</a:t>
            </a:r>
            <a:endParaRPr lang="en-US" dirty="0" smtClean="0"/>
          </a:p>
          <a:p>
            <a:r>
              <a:rPr lang="en-US" dirty="0" smtClean="0"/>
              <a:t>ISOLDE beams are very interesting</a:t>
            </a:r>
          </a:p>
          <a:p>
            <a:pPr lvl="1"/>
            <a:r>
              <a:rPr lang="en-US" dirty="0" smtClean="0"/>
              <a:t>Looking forward for future beams at the SPES facility</a:t>
            </a:r>
          </a:p>
        </p:txBody>
      </p:sp>
    </p:spTree>
    <p:extLst>
      <p:ext uri="{BB962C8B-B14F-4D97-AF65-F5344CB8AC3E}">
        <p14:creationId xmlns:p14="http://schemas.microsoft.com/office/powerpoint/2010/main" val="42570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Solenoid + Germaniums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6512" y="3373026"/>
            <a:ext cx="3024336" cy="2493705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ISS superconducting solenoid</a:t>
            </a:r>
          </a:p>
          <a:p>
            <a:r>
              <a:rPr lang="en-US" sz="2400" b="1" dirty="0" smtClean="0"/>
              <a:t>Add germanium detectors</a:t>
            </a:r>
          </a:p>
          <a:p>
            <a:pPr lvl="1"/>
            <a:r>
              <a:rPr lang="en-US" sz="2000" b="1" dirty="0" smtClean="0"/>
              <a:t>Proper signal treatment is needed</a:t>
            </a:r>
            <a:endParaRPr lang="en-US" sz="20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267" y="1004446"/>
            <a:ext cx="3219450" cy="220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1704" y="1053847"/>
            <a:ext cx="2830195" cy="2303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3355" y="1052736"/>
            <a:ext cx="2620645" cy="2320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734220"/>
            <a:ext cx="3384376" cy="20162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408562"/>
            <a:ext cx="1986906" cy="26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3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Solenoid </a:t>
            </a:r>
            <a:r>
              <a:rPr lang="en-US" dirty="0"/>
              <a:t>+ Germaniums</a:t>
            </a:r>
          </a:p>
        </p:txBody>
      </p:sp>
      <p:pic>
        <p:nvPicPr>
          <p:cNvPr id="6" name="Picture 5" descr="https://lh5.googleusercontent.com/uaZ1k-0THHnmWngIEfusfqJmpIbKzWHMkDR8suiAppJVCKrgsyYvSfhMofSovKAMs1lAi3clWvrE523SBbTb2Qekr56WHkhJIqH9nrcOqfOkt3IBBcKTMihbrVkAnDeFJXHXFkBTtDY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017" y="1988840"/>
            <a:ext cx="3096895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587246" cy="27602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98072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1. Response function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017" y="4953942"/>
            <a:ext cx="6823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P</a:t>
            </a:r>
            <a:r>
              <a:rPr lang="en-US" sz="2400" b="1" dirty="0" smtClean="0">
                <a:solidFill>
                  <a:schemeClr val="accent2"/>
                </a:solidFill>
              </a:rPr>
              <a:t>acking </a:t>
            </a:r>
            <a:r>
              <a:rPr lang="en-US" sz="2400" b="1" dirty="0">
                <a:solidFill>
                  <a:schemeClr val="accent2"/>
                </a:solidFill>
              </a:rPr>
              <a:t>15 triple </a:t>
            </a:r>
            <a:r>
              <a:rPr lang="en-US" sz="2400" b="1" dirty="0" smtClean="0">
                <a:solidFill>
                  <a:schemeClr val="accent2"/>
                </a:solidFill>
              </a:rPr>
              <a:t>clusters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Expected </a:t>
            </a:r>
            <a:r>
              <a:rPr lang="en-US" sz="2400" b="1" dirty="0">
                <a:solidFill>
                  <a:schemeClr val="accent2"/>
                </a:solidFill>
              </a:rPr>
              <a:t>efficiency ~ 10%</a:t>
            </a:r>
          </a:p>
        </p:txBody>
      </p:sp>
    </p:spTree>
    <p:extLst>
      <p:ext uri="{BB962C8B-B14F-4D97-AF65-F5344CB8AC3E}">
        <p14:creationId xmlns:p14="http://schemas.microsoft.com/office/powerpoint/2010/main" val="34060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Solenoid + Germaniums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552" y="1484784"/>
            <a:ext cx="3419872" cy="361509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348880"/>
            <a:ext cx="424542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98072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3. Excitation vs Deexcitation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94116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Information for spin-parity assignment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</a:rPr>
              <a:t>Feeding to </a:t>
            </a:r>
            <a:r>
              <a:rPr lang="en-US" sz="2400" b="1" dirty="0" smtClean="0">
                <a:solidFill>
                  <a:schemeClr val="accent2"/>
                </a:solidFill>
              </a:rPr>
              <a:t>isomers</a:t>
            </a:r>
            <a:endParaRPr lang="en-US" sz="2400" b="1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Anti-Compton gate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Superconducting Solenoid + Germaniums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5"/>
          <a:stretch/>
        </p:blipFill>
        <p:spPr bwMode="auto">
          <a:xfrm>
            <a:off x="179512" y="1052736"/>
            <a:ext cx="8682861" cy="45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980728"/>
            <a:ext cx="60486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4. Isomers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42393"/>
            <a:ext cx="6408712" cy="258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67868" y="2524255"/>
            <a:ext cx="1872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MISSING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3930" y="4293096"/>
            <a:ext cx="1872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GAMMA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Superconducting Solenoid + </a:t>
            </a:r>
            <a:r>
              <a:rPr lang="en-US" dirty="0" smtClean="0"/>
              <a:t>Germaniums: </a:t>
            </a:r>
            <a:br>
              <a:rPr lang="en-US" dirty="0" smtClean="0"/>
            </a:br>
            <a:r>
              <a:rPr lang="en-US" dirty="0" smtClean="0"/>
              <a:t>nuclear structure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96752"/>
            <a:ext cx="8424153" cy="3349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94116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Spectroscopic factors</a:t>
            </a:r>
            <a:endParaRPr lang="en-US" sz="2400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Lifetime measurements: feeding under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</a:rPr>
              <a:t>Neutron unbound states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Developments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HPGe</a:t>
            </a:r>
            <a:r>
              <a:rPr lang="en-US" dirty="0" smtClean="0"/>
              <a:t> in magnetic fields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1"/>
          </p:nvPr>
        </p:nvSpPr>
        <p:spPr>
          <a:xfrm>
            <a:off x="3851920" y="1268760"/>
            <a:ext cx="2520280" cy="3599687"/>
          </a:xfrm>
        </p:spPr>
        <p:txBody>
          <a:bodyPr>
            <a:noAutofit/>
          </a:bodyPr>
          <a:lstStyle/>
          <a:p>
            <a:r>
              <a:rPr lang="en-US" sz="2000" dirty="0" smtClean="0"/>
              <a:t>Detector geometry allowing close packing</a:t>
            </a:r>
          </a:p>
          <a:p>
            <a:endParaRPr lang="en-US" sz="2000" dirty="0" smtClean="0"/>
          </a:p>
          <a:p>
            <a:r>
              <a:rPr lang="en-US" sz="2000" dirty="0" smtClean="0"/>
              <a:t>Preamplifiers </a:t>
            </a:r>
            <a:r>
              <a:rPr lang="en-US" sz="2000" dirty="0" smtClean="0"/>
              <a:t>and digitizers by the Galileo project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Pulse shape analysis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Test with sources w/o chamber</a:t>
            </a:r>
            <a:endParaRPr lang="en-US" sz="2000" dirty="0"/>
          </a:p>
        </p:txBody>
      </p:sp>
      <p:pic>
        <p:nvPicPr>
          <p:cNvPr id="5" name="Picture 6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993670"/>
            <a:ext cx="2088232" cy="1502601"/>
          </a:xfrm>
          <a:prstGeom prst="rect">
            <a:avLst/>
          </a:prstGeom>
          <a:ln>
            <a:noFill/>
          </a:ln>
        </p:spPr>
      </p:pic>
      <p:pic>
        <p:nvPicPr>
          <p:cNvPr id="6" name="Immagine 75"/>
          <p:cNvPicPr/>
          <p:nvPr/>
        </p:nvPicPr>
        <p:blipFill>
          <a:blip r:embed="rId3"/>
          <a:stretch>
            <a:fillRect/>
          </a:stretch>
        </p:blipFill>
        <p:spPr>
          <a:xfrm>
            <a:off x="1691680" y="1340768"/>
            <a:ext cx="2088232" cy="1571376"/>
          </a:xfrm>
          <a:prstGeom prst="rect">
            <a:avLst/>
          </a:prstGeom>
          <a:ln>
            <a:noFill/>
          </a:ln>
        </p:spPr>
      </p:pic>
      <p:sp>
        <p:nvSpPr>
          <p:cNvPr id="9" name="CustomShape 21"/>
          <p:cNvSpPr/>
          <p:nvPr/>
        </p:nvSpPr>
        <p:spPr>
          <a:xfrm>
            <a:off x="1691680" y="2945984"/>
            <a:ext cx="2080440" cy="303120"/>
          </a:xfrm>
          <a:prstGeom prst="rect">
            <a:avLst/>
          </a:prstGeom>
          <a:solidFill>
            <a:srgbClr val="000000"/>
          </a:solidFill>
          <a:ln w="9360">
            <a:solidFill>
              <a:srgbClr val="D8D8D8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Arial"/>
                <a:ea typeface="DejaVu Sans"/>
              </a:rPr>
              <a:t>preamplifier</a:t>
            </a:r>
            <a:endParaRPr/>
          </a:p>
        </p:txBody>
      </p:sp>
      <p:sp>
        <p:nvSpPr>
          <p:cNvPr id="10" name="CustomShape 23"/>
          <p:cNvSpPr/>
          <p:nvPr/>
        </p:nvSpPr>
        <p:spPr>
          <a:xfrm>
            <a:off x="1691680" y="5519672"/>
            <a:ext cx="2080440" cy="303120"/>
          </a:xfrm>
          <a:prstGeom prst="rect">
            <a:avLst/>
          </a:prstGeom>
          <a:solidFill>
            <a:srgbClr val="000000"/>
          </a:solidFill>
          <a:ln w="9360">
            <a:solidFill>
              <a:srgbClr val="D8D8D8"/>
            </a:solidFill>
            <a:round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"/>
                <a:ea typeface="DejaVu Sans"/>
              </a:rPr>
              <a:t>2x 32 channels digitizer</a:t>
            </a:r>
            <a:endParaRPr dirty="0"/>
          </a:p>
        </p:txBody>
      </p:sp>
      <p:sp>
        <p:nvSpPr>
          <p:cNvPr id="11" name="CustomShape 1"/>
          <p:cNvSpPr/>
          <p:nvPr/>
        </p:nvSpPr>
        <p:spPr>
          <a:xfrm>
            <a:off x="46476" y="3733704"/>
            <a:ext cx="1611360" cy="6980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sp>
      <p:sp>
        <p:nvSpPr>
          <p:cNvPr id="12" name="CustomShape 2"/>
          <p:cNvSpPr/>
          <p:nvPr/>
        </p:nvSpPr>
        <p:spPr>
          <a:xfrm>
            <a:off x="468756" y="1484784"/>
            <a:ext cx="103608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13" name="CustomShape 3"/>
          <p:cNvSpPr/>
          <p:nvPr/>
        </p:nvSpPr>
        <p:spPr>
          <a:xfrm>
            <a:off x="533916" y="1561104"/>
            <a:ext cx="966960" cy="303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DejaVu Sans"/>
              </a:rPr>
              <a:t>Detector </a:t>
            </a:r>
            <a:endParaRPr/>
          </a:p>
        </p:txBody>
      </p:sp>
      <p:sp>
        <p:nvSpPr>
          <p:cNvPr id="14" name="CustomShape 4"/>
          <p:cNvSpPr/>
          <p:nvPr/>
        </p:nvSpPr>
        <p:spPr>
          <a:xfrm>
            <a:off x="468756" y="2059704"/>
            <a:ext cx="103608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15" name="CustomShape 5"/>
          <p:cNvSpPr/>
          <p:nvPr/>
        </p:nvSpPr>
        <p:spPr>
          <a:xfrm>
            <a:off x="534276" y="2151504"/>
            <a:ext cx="893880" cy="303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DejaVu Sans"/>
              </a:rPr>
              <a:t>Preamps</a:t>
            </a:r>
            <a:endParaRPr/>
          </a:p>
        </p:txBody>
      </p:sp>
      <p:sp>
        <p:nvSpPr>
          <p:cNvPr id="16" name="CustomShape 6"/>
          <p:cNvSpPr/>
          <p:nvPr/>
        </p:nvSpPr>
        <p:spPr>
          <a:xfrm>
            <a:off x="468756" y="2827944"/>
            <a:ext cx="103608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17" name="CustomShape 7"/>
          <p:cNvSpPr/>
          <p:nvPr/>
        </p:nvSpPr>
        <p:spPr>
          <a:xfrm>
            <a:off x="489996" y="2921544"/>
            <a:ext cx="826920" cy="303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DejaVu Sans"/>
              </a:rPr>
              <a:t>Digitizer</a:t>
            </a:r>
            <a:endParaRPr/>
          </a:p>
        </p:txBody>
      </p:sp>
      <p:sp>
        <p:nvSpPr>
          <p:cNvPr id="18" name="CustomShape 8"/>
          <p:cNvSpPr/>
          <p:nvPr/>
        </p:nvSpPr>
        <p:spPr>
          <a:xfrm>
            <a:off x="987156" y="2519784"/>
            <a:ext cx="360" cy="30708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19" name="CustomShape 9"/>
          <p:cNvSpPr/>
          <p:nvPr/>
        </p:nvSpPr>
        <p:spPr>
          <a:xfrm>
            <a:off x="1003072" y="3482064"/>
            <a:ext cx="153360" cy="153360"/>
          </a:xfrm>
          <a:prstGeom prst="ellipse">
            <a:avLst/>
          </a:prstGeom>
          <a:noFill/>
          <a:ln w="19080">
            <a:solidFill>
              <a:srgbClr val="FF0000"/>
            </a:solidFill>
            <a:round/>
          </a:ln>
        </p:spPr>
      </p:sp>
      <p:sp>
        <p:nvSpPr>
          <p:cNvPr id="20" name="CustomShape 10"/>
          <p:cNvSpPr/>
          <p:nvPr/>
        </p:nvSpPr>
        <p:spPr>
          <a:xfrm>
            <a:off x="987156" y="1945224"/>
            <a:ext cx="360" cy="11376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</a:ln>
        </p:spPr>
      </p:sp>
      <p:sp>
        <p:nvSpPr>
          <p:cNvPr id="21" name="CustomShape 11"/>
          <p:cNvSpPr/>
          <p:nvPr/>
        </p:nvSpPr>
        <p:spPr>
          <a:xfrm>
            <a:off x="987156" y="3288384"/>
            <a:ext cx="360" cy="558000"/>
          </a:xfrm>
          <a:prstGeom prst="straightConnector1">
            <a:avLst/>
          </a:prstGeom>
          <a:noFill/>
          <a:ln w="1908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22" name="CustomShape 12"/>
          <p:cNvSpPr/>
          <p:nvPr/>
        </p:nvSpPr>
        <p:spPr>
          <a:xfrm>
            <a:off x="468756" y="3847104"/>
            <a:ext cx="103608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DejaVu Sans"/>
              </a:rPr>
              <a:t>processing</a:t>
            </a:r>
            <a:endParaRPr/>
          </a:p>
        </p:txBody>
      </p:sp>
      <p:sp>
        <p:nvSpPr>
          <p:cNvPr id="23" name="CustomShape 13"/>
          <p:cNvSpPr/>
          <p:nvPr/>
        </p:nvSpPr>
        <p:spPr>
          <a:xfrm rot="16200000">
            <a:off x="-86004" y="3855744"/>
            <a:ext cx="698040" cy="455040"/>
          </a:xfrm>
          <a:prstGeom prst="rect">
            <a:avLst/>
          </a:prstGeom>
          <a:noFill/>
          <a:ln>
            <a:noFill/>
          </a:ln>
        </p:spPr>
        <p:txBody>
          <a:bodyPr lIns="45000" tIns="90000" rIns="45000" bIns="90000"/>
          <a:lstStyle/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rgbClr val="0070C0"/>
                </a:solidFill>
                <a:latin typeface="Helvetica Neue"/>
                <a:ea typeface="DejaVu Sans"/>
              </a:rPr>
              <a:t>PCIe board</a:t>
            </a:r>
            <a:endParaRPr/>
          </a:p>
        </p:txBody>
      </p:sp>
      <p:sp>
        <p:nvSpPr>
          <p:cNvPr id="24" name="CustomShape 15"/>
          <p:cNvSpPr/>
          <p:nvPr/>
        </p:nvSpPr>
        <p:spPr>
          <a:xfrm>
            <a:off x="342756" y="4772664"/>
            <a:ext cx="1312200" cy="459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25" name="CustomShape 16"/>
          <p:cNvSpPr/>
          <p:nvPr/>
        </p:nvSpPr>
        <p:spPr>
          <a:xfrm>
            <a:off x="688356" y="4864824"/>
            <a:ext cx="805680" cy="303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Arial"/>
                <a:ea typeface="DejaVu Sans"/>
              </a:rPr>
              <a:t>Storage</a:t>
            </a:r>
            <a:endParaRPr/>
          </a:p>
        </p:txBody>
      </p:sp>
      <p:sp>
        <p:nvSpPr>
          <p:cNvPr id="26" name="Line 17"/>
          <p:cNvSpPr/>
          <p:nvPr/>
        </p:nvSpPr>
        <p:spPr>
          <a:xfrm flipH="1">
            <a:off x="977106" y="4332744"/>
            <a:ext cx="5400" cy="41400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3" name="AutoShape 3" descr="https://lh6.googleusercontent.com/XW9CGOBBv17U_CKgmmFiaJslLh5unqgHWEb_zsVVniY8G64xLYYJhQCMOP9ITpFuaGTQcVRz2QCHw5BHPIIX24FAW4RrD1vOdpikXnmEjqMBIffuF-1wWRVFd5IHzadzMppolBV2q58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ttps://lh3.googleusercontent.com/SPDGr21HFv5RS0gxtHmy2Q3zP-atJqvtQ5MqKOxBognt6RBY4ZnAUlPkcyr3D2_xSeG1yqRrAF3XOkZjmxR7Z8UgEHskx_wgTRtISBQ24hILyZdqeTBzbxGoGD3cqK0LkWFlYI5z_D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5180" y="1026856"/>
            <a:ext cx="2783324" cy="245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5180" y="4725144"/>
            <a:ext cx="2783324" cy="2015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70"/>
          <p:cNvSpPr txBox="1">
            <a:spLocks/>
          </p:cNvSpPr>
          <p:nvPr/>
        </p:nvSpPr>
        <p:spPr>
          <a:xfrm>
            <a:off x="6228184" y="3334205"/>
            <a:ext cx="2915816" cy="1318931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04800">
              <a:spcBef>
                <a:spcPts val="0"/>
              </a:spcBef>
              <a:buSzPct val="100000"/>
              <a:buFont typeface="Arial" pitchFamily="34" charset="0"/>
              <a:buChar char="-"/>
            </a:pPr>
            <a:r>
              <a:rPr lang="en" sz="1200" dirty="0" smtClean="0">
                <a:solidFill>
                  <a:schemeClr val="tx1"/>
                </a:solidFill>
              </a:rPr>
              <a:t>K. Szymanskaa,, P. Achenbachb, M. Agnelloa, E. Bottad, A. Bracco … NIM A 592 (2008) 486–492</a:t>
            </a:r>
          </a:p>
          <a:p>
            <a:pPr marL="457200" indent="-304800">
              <a:spcBef>
                <a:spcPts val="0"/>
              </a:spcBef>
              <a:buSzPct val="100000"/>
              <a:buFont typeface="Arial" pitchFamily="34" charset="0"/>
              <a:buChar char="-"/>
            </a:pPr>
            <a:r>
              <a:rPr lang="en" sz="1200" dirty="0" smtClean="0">
                <a:solidFill>
                  <a:schemeClr val="tx1"/>
                </a:solidFill>
              </a:rPr>
              <a:t>A. Sanchez Lorente (NIM A) arXiv:nucl-ex/0606022v2 18 Dec 2006</a:t>
            </a:r>
          </a:p>
          <a:p>
            <a:pPr marL="457200" indent="-304800">
              <a:spcBef>
                <a:spcPts val="0"/>
              </a:spcBef>
              <a:buSzPct val="100000"/>
              <a:buFont typeface="Arial" pitchFamily="34" charset="0"/>
              <a:buChar char="-"/>
            </a:pPr>
            <a:r>
              <a:rPr lang="en" sz="1200" dirty="0" smtClean="0">
                <a:solidFill>
                  <a:schemeClr val="tx1"/>
                </a:solidFill>
              </a:rPr>
              <a:t>M Agnello NIM A 606(2009)560–568</a:t>
            </a:r>
            <a:endParaRPr lang="e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Target position and thickness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436590"/>
            <a:ext cx="9010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9249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Vertex detector for a stack of targets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077633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CATS: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windows: 1.5 um + </a:t>
            </a:r>
            <a:r>
              <a:rPr lang="en-US" sz="2000" b="1" dirty="0" err="1">
                <a:solidFill>
                  <a:schemeClr val="accent2"/>
                </a:solidFill>
              </a:rPr>
              <a:t>catodes</a:t>
            </a:r>
            <a:r>
              <a:rPr lang="en-US" sz="2000" b="1" dirty="0">
                <a:solidFill>
                  <a:schemeClr val="accent2"/>
                </a:solidFill>
              </a:rPr>
              <a:t> = 5 um of </a:t>
            </a:r>
            <a:r>
              <a:rPr lang="en-US" sz="2000" b="1" dirty="0" err="1">
                <a:solidFill>
                  <a:schemeClr val="accent2"/>
                </a:solidFill>
              </a:rPr>
              <a:t>mylar</a:t>
            </a:r>
            <a:r>
              <a:rPr lang="en-US" sz="2000" b="1" dirty="0">
                <a:solidFill>
                  <a:schemeClr val="accent2"/>
                </a:solidFill>
              </a:rPr>
              <a:t>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5 </a:t>
            </a:r>
            <a:r>
              <a:rPr lang="en-US" sz="2000" b="1" dirty="0" smtClean="0">
                <a:solidFill>
                  <a:schemeClr val="accent2"/>
                </a:solidFill>
              </a:rPr>
              <a:t>µm </a:t>
            </a:r>
            <a:r>
              <a:rPr lang="en-US" sz="2000" b="1" dirty="0">
                <a:solidFill>
                  <a:schemeClr val="accent2"/>
                </a:solidFill>
              </a:rPr>
              <a:t>of </a:t>
            </a:r>
            <a:r>
              <a:rPr lang="en-US" sz="2000" b="1" dirty="0" err="1">
                <a:solidFill>
                  <a:schemeClr val="accent2"/>
                </a:solidFill>
              </a:rPr>
              <a:t>mylar</a:t>
            </a:r>
            <a:r>
              <a:rPr lang="en-US" sz="2000" b="1" dirty="0">
                <a:solidFill>
                  <a:schemeClr val="accent2"/>
                </a:solidFill>
              </a:rPr>
              <a:t> → 150 keV energy loss for protons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Target off center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683568" y="1844825"/>
            <a:ext cx="7999040" cy="936104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What is the </a:t>
            </a:r>
            <a:r>
              <a:rPr lang="en-US" sz="2000" b="1" u="sng" dirty="0"/>
              <a:t>obtainable </a:t>
            </a:r>
            <a:r>
              <a:rPr lang="en-US" sz="2000" b="1" u="sng" dirty="0" smtClean="0"/>
              <a:t> resolution</a:t>
            </a:r>
            <a:r>
              <a:rPr lang="en-US" sz="2000" b="1" dirty="0" smtClean="0"/>
              <a:t> </a:t>
            </a:r>
            <a:r>
              <a:rPr lang="en-US" sz="2000" dirty="0" smtClean="0"/>
              <a:t>and efficiency with </a:t>
            </a:r>
            <a:r>
              <a:rPr lang="en-US" sz="2000" dirty="0" smtClean="0"/>
              <a:t>the target off-center?</a:t>
            </a:r>
          </a:p>
          <a:p>
            <a:r>
              <a:rPr lang="en-US" sz="2000" dirty="0" smtClean="0"/>
              <a:t>How to calculate / measure </a:t>
            </a:r>
            <a:r>
              <a:rPr lang="en-US" sz="2000" dirty="0" smtClean="0"/>
              <a:t>them?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63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5513</TotalTime>
  <Words>555</Words>
  <Application>Microsoft Office PowerPoint</Application>
  <PresentationFormat>On-screen Show (4:3)</PresentationFormat>
  <Paragraphs>169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di Office</vt:lpstr>
      <vt:lpstr>Coupling of germanium detectors to the ISS</vt:lpstr>
      <vt:lpstr>Superconducting Solenoid + Germaniums</vt:lpstr>
      <vt:lpstr>Superconducting Solenoid + Germaniums</vt:lpstr>
      <vt:lpstr>Superconducting Solenoid + Germaniums</vt:lpstr>
      <vt:lpstr>Superconducting Solenoid + Germaniums</vt:lpstr>
      <vt:lpstr>Superconducting Solenoid + Germaniums:  nuclear structure</vt:lpstr>
      <vt:lpstr>Developments</vt:lpstr>
      <vt:lpstr>1. HPGe in magnetic fields</vt:lpstr>
      <vt:lpstr>2. Target position and thickness</vt:lpstr>
      <vt:lpstr>Physics cases</vt:lpstr>
      <vt:lpstr>Superconducting Solenoid + Germaniums:  nuclear astrophysics s-process</vt:lpstr>
      <vt:lpstr>Superconducting Solenoid + Germaniums:  fundamental symmetries</vt:lpstr>
      <vt:lpstr>s1/2 phenomenology: 81Ge(d,p) and 79Zn(d,p)</vt:lpstr>
      <vt:lpstr>Octupole collectivity in 148Dy</vt:lpstr>
      <vt:lpstr>Spectroscopy nearby 208Pb and 132Sn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Instrumentation for the SPES Facility</dc:title>
  <dc:creator>recchia</dc:creator>
  <cp:lastModifiedBy>recchia</cp:lastModifiedBy>
  <cp:revision>216</cp:revision>
  <cp:lastPrinted>2017-05-31T13:38:42Z</cp:lastPrinted>
  <dcterms:created xsi:type="dcterms:W3CDTF">2017-05-29T20:40:05Z</dcterms:created>
  <dcterms:modified xsi:type="dcterms:W3CDTF">2017-07-13T07:35:27Z</dcterms:modified>
</cp:coreProperties>
</file>