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390" r:id="rId3"/>
    <p:sldId id="361" r:id="rId4"/>
    <p:sldId id="389" r:id="rId5"/>
    <p:sldId id="370" r:id="rId6"/>
    <p:sldId id="362" r:id="rId7"/>
    <p:sldId id="377" r:id="rId8"/>
    <p:sldId id="364" r:id="rId9"/>
    <p:sldId id="366" r:id="rId10"/>
    <p:sldId id="365" r:id="rId11"/>
    <p:sldId id="367" r:id="rId12"/>
    <p:sldId id="374" r:id="rId13"/>
    <p:sldId id="388" r:id="rId14"/>
    <p:sldId id="387" r:id="rId15"/>
    <p:sldId id="368" r:id="rId16"/>
    <p:sldId id="378" r:id="rId17"/>
    <p:sldId id="38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520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203F-B4B7-0347-8A3A-06E374FCF85C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53261-6775-414D-957E-464DB7ED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Shape 2"/>
          <p:cNvSpPr txBox="1"/>
          <p:nvPr/>
        </p:nvSpPr>
        <p:spPr>
          <a:xfrm>
            <a:off x="-360" y="0"/>
            <a:ext cx="2971800" cy="459720"/>
          </a:xfrm>
          <a:prstGeom prst="rect">
            <a:avLst/>
          </a:prstGeom>
        </p:spPr>
      </p:sp>
      <p:sp>
        <p:nvSpPr>
          <p:cNvPr id="7" name="TextShape 3"/>
          <p:cNvSpPr txBox="1"/>
          <p:nvPr/>
        </p:nvSpPr>
        <p:spPr>
          <a:xfrm>
            <a:off x="3885840" y="0"/>
            <a:ext cx="2971800" cy="459720"/>
          </a:xfrm>
          <a:prstGeom prst="rect">
            <a:avLst/>
          </a:prstGeom>
        </p:spPr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51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/>
              <a:t>Click to edit the notes' format</a:t>
            </a:r>
            <a:endParaRPr/>
          </a:p>
        </p:txBody>
      </p:sp>
      <p:sp>
        <p:nvSpPr>
          <p:cNvPr id="9" name="TextShape 5"/>
          <p:cNvSpPr txBox="1"/>
          <p:nvPr/>
        </p:nvSpPr>
        <p:spPr>
          <a:xfrm>
            <a:off x="-360" y="8684280"/>
            <a:ext cx="2971800" cy="459720"/>
          </a:xfrm>
          <a:prstGeom prst="rect">
            <a:avLst/>
          </a:prstGeom>
        </p:spPr>
      </p:sp>
      <p:sp>
        <p:nvSpPr>
          <p:cNvPr id="10" name="PlaceHolder 6"/>
          <p:cNvSpPr>
            <a:spLocks noGrp="1"/>
          </p:cNvSpPr>
          <p:nvPr>
            <p:ph type="sldNum"/>
          </p:nvPr>
        </p:nvSpPr>
        <p:spPr>
          <a:xfrm>
            <a:off x="3885840" y="8686440"/>
            <a:ext cx="2971800" cy="4575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E1812181-21D1-4101-8131-B11121B18121}" type="slidenum">
              <a:rPr lang="en-US" sz="12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7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C1E1B1C1-9101-4191-91E1-018171114141}" type="slidenum">
              <a:rPr lang="en-US" sz="1200"/>
              <a:t>1</a:t>
            </a:fld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2091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C1E1B1C1-9101-4191-91E1-018171114141}" type="slidenum">
              <a:rPr lang="en-US" sz="1200"/>
              <a:t>14</a:t>
            </a:fld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20912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MEDEX’15 9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-12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 June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90920" y="621810"/>
            <a:ext cx="6248160" cy="87075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590920" y="1485810"/>
            <a:ext cx="6248160" cy="339471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R Frutiger Roman"/>
              <a:buChar char="•"/>
            </a:pPr>
            <a:r>
              <a:rPr lang="en-GB"/>
              <a:t>Click to edit the outline text format</a:t>
            </a:r>
            <a:endParaRPr/>
          </a:p>
          <a:p>
            <a:pPr lvl="1">
              <a:buFont typeface="R Frutiger Roman"/>
              <a:buChar char="–"/>
            </a:pPr>
            <a:r>
              <a:rPr lang="en-GB"/>
              <a:t>Second Outline Level</a:t>
            </a:r>
            <a:endParaRPr/>
          </a:p>
          <a:p>
            <a:pPr lvl="2">
              <a:buFont typeface="R Frutiger Roman"/>
              <a:buChar char="•"/>
            </a:pPr>
            <a:r>
              <a:rPr lang="en-GB"/>
              <a:t>Third Outline Level</a:t>
            </a:r>
            <a:endParaRPr/>
          </a:p>
          <a:p>
            <a:pPr lvl="3">
              <a:buFont typeface="R Frutiger Roman"/>
              <a:buChar char="–"/>
            </a:pPr>
            <a:r>
              <a:rPr lang="en-GB"/>
              <a:t>Fourth Outline Level</a:t>
            </a:r>
            <a:endParaRPr/>
          </a:p>
          <a:p>
            <a:pPr lvl="4">
              <a:buFont typeface="R Frutiger Roman"/>
              <a:buChar char="»"/>
            </a:pPr>
            <a:r>
              <a:rPr lang="en-GB"/>
              <a:t>Fifth Outline Level</a:t>
            </a:r>
            <a:endParaRPr/>
          </a:p>
          <a:p>
            <a:pPr lvl="5">
              <a:buFont typeface="R Frutiger Roman"/>
              <a:buChar char="»"/>
            </a:pPr>
            <a:r>
              <a:rPr lang="en-GB"/>
              <a:t>Sixth Outline Level</a:t>
            </a:r>
            <a:endParaRPr/>
          </a:p>
          <a:p>
            <a:pPr lvl="6">
              <a:buFont typeface="R Frutiger Roman"/>
              <a:buChar char="»"/>
            </a:pPr>
            <a:r>
              <a:rPr lang="en-GB"/>
              <a:t>Seventh Outline Level</a:t>
            </a:r>
            <a:endParaRPr/>
          </a:p>
          <a:p>
            <a:pPr lvl="7">
              <a:buFont typeface="R Frutiger Roman"/>
              <a:buChar char="»"/>
            </a:pPr>
            <a:r>
              <a:rPr lang="en-GB"/>
              <a:t>Eighth Outline Level</a:t>
            </a:r>
            <a:endParaRPr/>
          </a:p>
          <a:p>
            <a:pPr lvl="8">
              <a:buFont typeface="R Frutiger Roman"/>
              <a:buChar char="»"/>
            </a:pPr>
            <a:r>
              <a:rPr lang="en-GB"/>
              <a:t>Ninth Outline Level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MEDEX’15 9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-12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 June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NUL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g"/><Relationship Id="rId8" Type="http://schemas.openxmlformats.org/officeDocument/2006/relationships/image" Target="../media/image26.png"/><Relationship Id="rId9" Type="http://schemas.openxmlformats.org/officeDocument/2006/relationships/image" Target="../media/image27.jp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em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432" y="0"/>
            <a:ext cx="2176476" cy="2190600"/>
          </a:xfrm>
          <a:prstGeom prst="rect">
            <a:avLst/>
          </a:prstGeom>
        </p:spPr>
      </p:pic>
      <p:sp>
        <p:nvSpPr>
          <p:cNvPr id="12" name="TextShape 1"/>
          <p:cNvSpPr txBox="1"/>
          <p:nvPr/>
        </p:nvSpPr>
        <p:spPr>
          <a:xfrm>
            <a:off x="951732" y="986147"/>
            <a:ext cx="7240535" cy="1107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/>
              <a:t>Single-particle </a:t>
            </a:r>
            <a:r>
              <a:rPr lang="en-GB" sz="2400" dirty="0" smtClean="0"/>
              <a:t>behaviour</a:t>
            </a:r>
            <a:r>
              <a:rPr lang="en-US" sz="2400" dirty="0" smtClean="0"/>
              <a:t> </a:t>
            </a:r>
            <a:r>
              <a:rPr lang="en-US" sz="2400" dirty="0"/>
              <a:t>towards the “island of inversion” - </a:t>
            </a:r>
            <a:r>
              <a:rPr lang="en-US" sz="2400" baseline="30000" dirty="0"/>
              <a:t>28,30</a:t>
            </a:r>
            <a:r>
              <a:rPr lang="en-US" sz="2400" dirty="0"/>
              <a:t>Mg(</a:t>
            </a:r>
            <a:r>
              <a:rPr lang="en-US" sz="2400" i="1" dirty="0" err="1"/>
              <a:t>d,p</a:t>
            </a:r>
            <a:r>
              <a:rPr lang="en-US" sz="2400" dirty="0"/>
              <a:t>)</a:t>
            </a:r>
            <a:r>
              <a:rPr lang="en-US" sz="2400" baseline="30000" dirty="0"/>
              <a:t>29,31</a:t>
            </a:r>
            <a:r>
              <a:rPr lang="en-US" sz="2400" dirty="0"/>
              <a:t>Mg in inverse kinematics </a:t>
            </a:r>
          </a:p>
        </p:txBody>
      </p:sp>
      <p:pic>
        <p:nvPicPr>
          <p:cNvPr id="2" name="Picture 1" descr="M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2562226"/>
            <a:ext cx="12700" cy="9525"/>
          </a:xfrm>
          <a:prstGeom prst="rect">
            <a:avLst/>
          </a:prstGeom>
        </p:spPr>
      </p:pic>
      <p:sp>
        <p:nvSpPr>
          <p:cNvPr id="18" name="TextShape 1"/>
          <p:cNvSpPr txBox="1"/>
          <p:nvPr/>
        </p:nvSpPr>
        <p:spPr>
          <a:xfrm>
            <a:off x="688831" y="1875889"/>
            <a:ext cx="7766343" cy="1420274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sz="1400" dirty="0"/>
          </a:p>
          <a:p>
            <a:pPr algn="ctr"/>
            <a:endParaRPr lang="en-GB" sz="1600" i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100" y="2571751"/>
            <a:ext cx="568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David Sharp, 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 smtClean="0"/>
              <a:t>The University of Manchester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 smtClean="0"/>
              <a:t>ISS workshop, July 13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2017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896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Mgdp-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7" y="756496"/>
            <a:ext cx="4571676" cy="3995247"/>
          </a:xfrm>
          <a:prstGeom prst="rect">
            <a:avLst/>
          </a:prstGeom>
        </p:spPr>
      </p:pic>
      <p:pic>
        <p:nvPicPr>
          <p:cNvPr id="25" name="Picture 24" descr="30Mgdp-7.5MeV-u_2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6" y="725062"/>
            <a:ext cx="4325505" cy="203074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39690" y="651397"/>
            <a:ext cx="2894873" cy="238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Shape 1"/>
          <p:cNvSpPr txBox="1"/>
          <p:nvPr/>
        </p:nvSpPr>
        <p:spPr>
          <a:xfrm>
            <a:off x="1471082" y="0"/>
            <a:ext cx="6201841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Solenoid spectrometer simulations</a:t>
            </a:r>
          </a:p>
        </p:txBody>
      </p:sp>
      <p:pic>
        <p:nvPicPr>
          <p:cNvPr id="5" name="Picture 4" descr="28Mgdp-7.5MeV-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5" y="756496"/>
            <a:ext cx="4335582" cy="1999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216" y="782026"/>
            <a:ext cx="9576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30</a:t>
            </a:r>
            <a:r>
              <a:rPr lang="en-US" sz="1400" b="1" dirty="0" smtClean="0">
                <a:solidFill>
                  <a:srgbClr val="FF0000"/>
                </a:solidFill>
              </a:rPr>
              <a:t>Mg(</a:t>
            </a:r>
            <a:r>
              <a:rPr lang="en-US" sz="1400" b="1" dirty="0" err="1" smtClean="0">
                <a:solidFill>
                  <a:srgbClr val="FF0000"/>
                </a:solidFill>
              </a:rPr>
              <a:t>d,p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9493" y="782026"/>
            <a:ext cx="97283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28</a:t>
            </a:r>
            <a:r>
              <a:rPr lang="en-US" sz="1400" b="1" dirty="0" smtClean="0">
                <a:solidFill>
                  <a:srgbClr val="FF0000"/>
                </a:solidFill>
              </a:rPr>
              <a:t>Mg(</a:t>
            </a:r>
            <a:r>
              <a:rPr lang="en-US" sz="1400" b="1" dirty="0" err="1" smtClean="0">
                <a:solidFill>
                  <a:srgbClr val="FF0000"/>
                </a:solidFill>
              </a:rPr>
              <a:t>d,p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6147" y="2955065"/>
            <a:ext cx="45078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Expected resolution ~</a:t>
            </a:r>
            <a:r>
              <a:rPr lang="en-US" sz="1600" b="1" dirty="0" smtClean="0">
                <a:solidFill>
                  <a:srgbClr val="FF0000"/>
                </a:solidFill>
              </a:rPr>
              <a:t>80 </a:t>
            </a:r>
            <a:r>
              <a:rPr lang="en-US" sz="1600" b="1" dirty="0" err="1" smtClean="0">
                <a:solidFill>
                  <a:srgbClr val="FF0000"/>
                </a:solidFill>
              </a:rPr>
              <a:t>keV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assuming: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40 </a:t>
            </a:r>
            <a:r>
              <a:rPr lang="en-US" sz="1600" b="1" dirty="0" err="1" smtClean="0">
                <a:solidFill>
                  <a:srgbClr val="0000FF"/>
                </a:solidFill>
              </a:rPr>
              <a:t>keV</a:t>
            </a:r>
            <a:r>
              <a:rPr lang="en-US" sz="1600" b="1" dirty="0" smtClean="0">
                <a:solidFill>
                  <a:srgbClr val="0000FF"/>
                </a:solidFill>
              </a:rPr>
              <a:t> intrinsic detector resolution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100 μg/cm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CD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targets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HIE-ISOLDE beam properties</a:t>
            </a:r>
            <a:r>
              <a:rPr lang="en-US" sz="1400" dirty="0" smtClean="0"/>
              <a:t>. (2.3mm beam spot, divergence = 1.8 </a:t>
            </a:r>
            <a:r>
              <a:rPr lang="en-US" sz="1400" dirty="0" err="1" smtClean="0"/>
              <a:t>mrad</a:t>
            </a:r>
            <a:r>
              <a:rPr lang="en-US" sz="1400" dirty="0" smtClean="0"/>
              <a:t>, ΔE = 0.26%)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ANL array </a:t>
            </a:r>
            <a:r>
              <a:rPr lang="en-US" sz="1600" dirty="0" smtClean="0"/>
              <a:t>geometry.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Comparable </a:t>
            </a:r>
            <a:r>
              <a:rPr lang="en-US" sz="1600" b="1" dirty="0" smtClean="0">
                <a:solidFill>
                  <a:srgbClr val="0000FF"/>
                </a:solidFill>
              </a:rPr>
              <a:t>to achieved resolution </a:t>
            </a:r>
            <a:r>
              <a:rPr lang="en-US" sz="1600" dirty="0" smtClean="0"/>
              <a:t>at ANL.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32662" y="678416"/>
            <a:ext cx="183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g.s</a:t>
            </a:r>
            <a:r>
              <a:rPr lang="en-US" sz="1200" dirty="0" smtClean="0"/>
              <a:t>. </a:t>
            </a:r>
            <a:r>
              <a:rPr lang="en-GB" sz="1200" i="1" dirty="0" smtClean="0">
                <a:latin typeface="Helvetica"/>
                <a:cs typeface="Helvetica"/>
              </a:rPr>
              <a:t>𝓵=0 + 50 </a:t>
            </a:r>
            <a:r>
              <a:rPr lang="en-GB" sz="1200" i="1" dirty="0" err="1" smtClean="0">
                <a:latin typeface="Helvetica"/>
                <a:cs typeface="Helvetica"/>
              </a:rPr>
              <a:t>keV</a:t>
            </a:r>
            <a:r>
              <a:rPr lang="en-GB" sz="1200" i="1" dirty="0" smtClean="0">
                <a:latin typeface="Helvetica"/>
                <a:cs typeface="Helvetica"/>
              </a:rPr>
              <a:t> 𝓵=2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80935" y="1113990"/>
            <a:ext cx="780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221, </a:t>
            </a:r>
            <a:r>
              <a:rPr lang="en-GB" sz="1200" i="1" dirty="0" smtClean="0">
                <a:latin typeface="Helvetica"/>
                <a:cs typeface="Helvetica"/>
              </a:rPr>
              <a:t>𝓵=1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08066" y="1348272"/>
            <a:ext cx="780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461, </a:t>
            </a:r>
            <a:r>
              <a:rPr lang="en-GB" sz="1200" i="1" dirty="0" smtClean="0">
                <a:latin typeface="Helvetica"/>
                <a:cs typeface="Helvetica"/>
              </a:rPr>
              <a:t>𝓵=3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724852" y="1295176"/>
            <a:ext cx="89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1300, </a:t>
            </a:r>
            <a:r>
              <a:rPr lang="en-GB" sz="1200" i="1" dirty="0" smtClean="0">
                <a:latin typeface="Helvetica"/>
                <a:cs typeface="Helvetica"/>
              </a:rPr>
              <a:t>𝓵=1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1842" y="1280312"/>
            <a:ext cx="86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2670, </a:t>
            </a:r>
            <a:r>
              <a:rPr lang="en-GB" sz="1200" i="1" dirty="0" smtClean="0">
                <a:latin typeface="Helvetica"/>
                <a:cs typeface="Helvetica"/>
              </a:rPr>
              <a:t>𝓵=3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667300" y="1652736"/>
            <a:ext cx="89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2870, </a:t>
            </a:r>
            <a:r>
              <a:rPr lang="en-GB" sz="1200" i="1" dirty="0" smtClean="0">
                <a:latin typeface="Helvetica"/>
                <a:cs typeface="Helvetica"/>
              </a:rPr>
              <a:t>𝓵=1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598091" y="1293033"/>
            <a:ext cx="890770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1095, </a:t>
            </a:r>
            <a:r>
              <a:rPr lang="en-GB" sz="1200" i="1" dirty="0" smtClean="0">
                <a:latin typeface="Helvetica"/>
                <a:cs typeface="Helvetica"/>
              </a:rPr>
              <a:t>𝓵=1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942595" y="1230795"/>
            <a:ext cx="90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1431, </a:t>
            </a:r>
            <a:r>
              <a:rPr lang="en-GB" sz="1200" i="1" dirty="0" smtClean="0">
                <a:latin typeface="Helvetica"/>
                <a:cs typeface="Helvetica"/>
              </a:rPr>
              <a:t>𝓵=3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456786" y="1188787"/>
            <a:ext cx="929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2500, </a:t>
            </a:r>
            <a:r>
              <a:rPr lang="en-GB" sz="1200" i="1" dirty="0" smtClean="0">
                <a:latin typeface="Helvetica"/>
                <a:cs typeface="Helvetica"/>
              </a:rPr>
              <a:t>𝓵=2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562794" y="1587214"/>
            <a:ext cx="1082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2615, </a:t>
            </a:r>
            <a:r>
              <a:rPr lang="en-GB" sz="1200" i="1" dirty="0" smtClean="0">
                <a:latin typeface="Helvetica"/>
                <a:cs typeface="Helvetica"/>
              </a:rPr>
              <a:t>𝓵=1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517612" y="1859533"/>
            <a:ext cx="862010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r>
              <a:rPr lang="en-GB" sz="1200" dirty="0"/>
              <a:t>2</a:t>
            </a:r>
            <a:r>
              <a:rPr lang="en-GB" sz="1200" dirty="0" smtClean="0"/>
              <a:t>47, </a:t>
            </a:r>
            <a:r>
              <a:rPr lang="en-GB" sz="1200" i="1" dirty="0" smtClean="0">
                <a:latin typeface="Helvetica"/>
                <a:cs typeface="Helvetica"/>
              </a:rPr>
              <a:t>𝓵=1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743921" y="1775138"/>
            <a:ext cx="96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4623, </a:t>
            </a:r>
            <a:r>
              <a:rPr lang="en-GB" sz="1200" i="1" dirty="0" smtClean="0">
                <a:latin typeface="Helvetica"/>
                <a:cs typeface="Helvetica"/>
              </a:rPr>
              <a:t>𝓵=3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132858" y="678416"/>
            <a:ext cx="183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g.s</a:t>
            </a:r>
            <a:r>
              <a:rPr lang="en-US" sz="1200" dirty="0" smtClean="0"/>
              <a:t>. </a:t>
            </a:r>
            <a:r>
              <a:rPr lang="en-GB" sz="1200" i="1" dirty="0" smtClean="0">
                <a:latin typeface="Helvetica"/>
                <a:cs typeface="Helvetica"/>
              </a:rPr>
              <a:t>𝓵=2 + 55 </a:t>
            </a:r>
            <a:r>
              <a:rPr lang="en-GB" sz="1200" i="1" dirty="0" err="1" smtClean="0">
                <a:latin typeface="Helvetica"/>
                <a:cs typeface="Helvetica"/>
              </a:rPr>
              <a:t>keV</a:t>
            </a:r>
            <a:r>
              <a:rPr lang="en-GB" sz="1200" i="1" dirty="0" smtClean="0">
                <a:latin typeface="Helvetica"/>
                <a:cs typeface="Helvetica"/>
              </a:rPr>
              <a:t> 𝓵=0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17" y="2736959"/>
            <a:ext cx="4203730" cy="21715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3705" y="4825766"/>
            <a:ext cx="2651746" cy="2616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Marc </a:t>
            </a:r>
            <a:r>
              <a:rPr lang="en-US" sz="1100" dirty="0" err="1" smtClean="0">
                <a:solidFill>
                  <a:schemeClr val="tx1"/>
                </a:solidFill>
                <a:latin typeface="Helvetica"/>
                <a:cs typeface="Helvetica"/>
              </a:rPr>
              <a:t>Labiche</a:t>
            </a:r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 simulations using </a:t>
            </a:r>
            <a:r>
              <a:rPr lang="en-US" sz="1100" dirty="0" err="1" smtClean="0">
                <a:solidFill>
                  <a:schemeClr val="tx1"/>
                </a:solidFill>
                <a:latin typeface="Helvetica"/>
                <a:cs typeface="Helvetica"/>
              </a:rPr>
              <a:t>NPTool</a:t>
            </a:r>
            <a:endParaRPr lang="en-US" sz="11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3386" y="2955065"/>
            <a:ext cx="65950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.0</a:t>
            </a:r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57709" y="0"/>
            <a:ext cx="8228587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Angular distributions – choice of beam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744" y="1048256"/>
            <a:ext cx="4431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Generally aim to measure transfer reactions at </a:t>
            </a:r>
            <a:r>
              <a:rPr lang="en-US" sz="1600" b="1" dirty="0" smtClean="0">
                <a:solidFill>
                  <a:srgbClr val="0000FF"/>
                </a:solidFill>
              </a:rPr>
              <a:t>5-10MeV/u </a:t>
            </a:r>
            <a:r>
              <a:rPr lang="en-US" sz="1600" dirty="0" smtClean="0"/>
              <a:t>to </a:t>
            </a:r>
            <a:r>
              <a:rPr lang="en-US" sz="1600" dirty="0" err="1" smtClean="0"/>
              <a:t>maximise</a:t>
            </a:r>
            <a:r>
              <a:rPr lang="en-US" sz="1600" dirty="0" smtClean="0"/>
              <a:t> direct reaction contribution.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7.5 MeV/u </a:t>
            </a:r>
            <a:r>
              <a:rPr lang="en-US" sz="1600" dirty="0" smtClean="0"/>
              <a:t>chosen as a trade off between </a:t>
            </a:r>
            <a:r>
              <a:rPr lang="en-US" sz="1600" b="1" dirty="0" smtClean="0">
                <a:solidFill>
                  <a:srgbClr val="0000FF"/>
                </a:solidFill>
              </a:rPr>
              <a:t>cross </a:t>
            </a:r>
            <a:r>
              <a:rPr lang="en-US" sz="1600" b="1" dirty="0" smtClean="0">
                <a:solidFill>
                  <a:srgbClr val="0000FF"/>
                </a:solidFill>
              </a:rPr>
              <a:t>sections</a:t>
            </a:r>
            <a:r>
              <a:rPr lang="en-US" sz="1600" dirty="0" smtClean="0"/>
              <a:t> and </a:t>
            </a:r>
            <a:r>
              <a:rPr lang="en-US" sz="1600" b="1" dirty="0" smtClean="0">
                <a:solidFill>
                  <a:srgbClr val="FF0000"/>
                </a:solidFill>
              </a:rPr>
              <a:t>angular coverage </a:t>
            </a:r>
            <a:r>
              <a:rPr lang="en-US" sz="1600" dirty="0" smtClean="0"/>
              <a:t>of finite silicon array.</a:t>
            </a:r>
          </a:p>
          <a:p>
            <a:endParaRPr lang="en-US" sz="1600" dirty="0"/>
          </a:p>
          <a:p>
            <a:r>
              <a:rPr lang="en-US" sz="1600" dirty="0" smtClean="0"/>
              <a:t>These measurements </a:t>
            </a:r>
            <a:r>
              <a:rPr lang="en-US" sz="1600" b="1" dirty="0" smtClean="0">
                <a:solidFill>
                  <a:srgbClr val="0000FF"/>
                </a:solidFill>
              </a:rPr>
              <a:t>could run at </a:t>
            </a:r>
            <a:r>
              <a:rPr lang="en-US" sz="1600" b="1" dirty="0" smtClean="0">
                <a:solidFill>
                  <a:srgbClr val="0000FF"/>
                </a:solidFill>
              </a:rPr>
              <a:t>10MeV</a:t>
            </a:r>
            <a:r>
              <a:rPr lang="en-US" sz="1600" b="1" dirty="0" smtClean="0">
                <a:solidFill>
                  <a:srgbClr val="0000FF"/>
                </a:solidFill>
              </a:rPr>
              <a:t>/u </a:t>
            </a:r>
            <a:r>
              <a:rPr lang="en-US" sz="1600" dirty="0" smtClean="0"/>
              <a:t>with reduced cross section but increased angular coverage. Dependent on HIE-ISOLDE running.</a:t>
            </a:r>
            <a:endParaRPr lang="en-US" sz="1600" dirty="0"/>
          </a:p>
        </p:txBody>
      </p:sp>
      <p:pic>
        <p:nvPicPr>
          <p:cNvPr id="6" name="Picture 5" descr="Mg-ang-dis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91" y="1264458"/>
            <a:ext cx="3485664" cy="32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107816" y="0"/>
            <a:ext cx="5201981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Comments on contamination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616" y="702881"/>
            <a:ext cx="8622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baseline="30000" dirty="0" smtClean="0">
                <a:solidFill>
                  <a:srgbClr val="0000FF"/>
                </a:solidFill>
              </a:rPr>
              <a:t>28</a:t>
            </a:r>
            <a:r>
              <a:rPr lang="en-US" sz="1600" b="1" dirty="0" smtClean="0">
                <a:solidFill>
                  <a:srgbClr val="0000FF"/>
                </a:solidFill>
              </a:rPr>
              <a:t>Mg – 50% 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28</a:t>
            </a:r>
            <a:r>
              <a:rPr lang="en-US" sz="1600" b="1" dirty="0" smtClean="0">
                <a:solidFill>
                  <a:srgbClr val="0000FF"/>
                </a:solidFill>
              </a:rPr>
              <a:t>Al</a:t>
            </a:r>
            <a:r>
              <a:rPr lang="en-US" sz="1600" dirty="0" smtClean="0"/>
              <a:t> contamination. 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30</a:t>
            </a:r>
            <a:r>
              <a:rPr lang="en-US" sz="1600" b="1" dirty="0" smtClean="0">
                <a:solidFill>
                  <a:srgbClr val="FF0000"/>
                </a:solidFill>
              </a:rPr>
              <a:t>Mg – 10% 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30</a:t>
            </a:r>
            <a:r>
              <a:rPr lang="en-US" sz="1600" b="1" dirty="0" smtClean="0">
                <a:solidFill>
                  <a:srgbClr val="FF0000"/>
                </a:solidFill>
              </a:rPr>
              <a:t>Al </a:t>
            </a:r>
            <a:r>
              <a:rPr lang="en-US" sz="1600" dirty="0" smtClean="0"/>
              <a:t>contamination.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Recoil detection used to select reaction of interest so </a:t>
            </a:r>
            <a:r>
              <a:rPr lang="en-US" sz="1600" b="1" dirty="0" smtClean="0">
                <a:solidFill>
                  <a:srgbClr val="FF0000"/>
                </a:solidFill>
              </a:rPr>
              <a:t>contamination levels are not limiting for this measurement</a:t>
            </a:r>
            <a:r>
              <a:rPr lang="en-US" sz="1600" dirty="0" smtClean="0"/>
              <a:t>. Majority of scattered beam passes through center of recoil detector. 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Kinematics of Al(</a:t>
            </a:r>
            <a:r>
              <a:rPr lang="en-US" sz="1600" i="1" dirty="0" err="1" smtClean="0"/>
              <a:t>d,p</a:t>
            </a:r>
            <a:r>
              <a:rPr lang="en-US" sz="1600" dirty="0" smtClean="0"/>
              <a:t>) very different to Mg(</a:t>
            </a:r>
            <a:r>
              <a:rPr lang="en-US" sz="1600" i="1" dirty="0" err="1" smtClean="0"/>
              <a:t>d,p</a:t>
            </a:r>
            <a:r>
              <a:rPr lang="en-US" sz="1600" dirty="0" smtClean="0"/>
              <a:t>) – only states above 6 MeV incident on array in region of interest.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Release characteristics from the target can be used to reduce </a:t>
            </a:r>
            <a:r>
              <a:rPr lang="en-US" sz="1600" baseline="30000" dirty="0" smtClean="0"/>
              <a:t>28</a:t>
            </a:r>
            <a:r>
              <a:rPr lang="en-US" sz="1600" dirty="0" smtClean="0"/>
              <a:t>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921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3646454" y="0"/>
            <a:ext cx="1851093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000" y="715970"/>
            <a:ext cx="8120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Neutron</a:t>
            </a:r>
            <a:r>
              <a:rPr lang="en-US" dirty="0" smtClean="0"/>
              <a:t>-adding reactions are ideal probe for studying single-particle properties of states of interest.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Measurements will probe region of changing single-particle structure, from outside to inside the IOI providing tests of SM calculations.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published data on </a:t>
            </a:r>
            <a:r>
              <a:rPr lang="en-US" baseline="30000" dirty="0" smtClean="0"/>
              <a:t>28</a:t>
            </a:r>
            <a:r>
              <a:rPr lang="en-US" dirty="0" smtClean="0"/>
              <a:t>Mg(</a:t>
            </a:r>
            <a:r>
              <a:rPr lang="en-US" i="1" dirty="0" err="1" smtClean="0"/>
              <a:t>d,p</a:t>
            </a:r>
            <a:r>
              <a:rPr lang="en-US" dirty="0" smtClean="0"/>
              <a:t>), proposed measurements will greatly improve on previous </a:t>
            </a:r>
            <a:r>
              <a:rPr lang="en-US" baseline="30000" dirty="0" smtClean="0"/>
              <a:t>30</a:t>
            </a:r>
            <a:r>
              <a:rPr lang="en-US" dirty="0" smtClean="0"/>
              <a:t>Mg(</a:t>
            </a:r>
            <a:r>
              <a:rPr lang="en-US" i="1" dirty="0" err="1" smtClean="0"/>
              <a:t>d,p</a:t>
            </a:r>
            <a:r>
              <a:rPr lang="en-US" dirty="0" smtClean="0"/>
              <a:t>) REX-ISOLDE measurement with reaction performed at </a:t>
            </a:r>
            <a:r>
              <a:rPr lang="en-US" dirty="0" smtClean="0"/>
              <a:t>improved </a:t>
            </a:r>
            <a:r>
              <a:rPr lang="en-US" dirty="0" smtClean="0"/>
              <a:t>energy for transfer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aseline="30000" dirty="0"/>
              <a:t>28</a:t>
            </a:r>
            <a:r>
              <a:rPr lang="en-US" dirty="0"/>
              <a:t>Mg(</a:t>
            </a:r>
            <a:r>
              <a:rPr lang="en-US" i="1" dirty="0" err="1"/>
              <a:t>d,p</a:t>
            </a:r>
            <a:r>
              <a:rPr lang="en-US" dirty="0"/>
              <a:t>) measurements approved by INTC. Future </a:t>
            </a:r>
            <a:r>
              <a:rPr lang="en-US" baseline="30000" dirty="0"/>
              <a:t>30</a:t>
            </a:r>
            <a:r>
              <a:rPr lang="en-US" dirty="0"/>
              <a:t>Mg(</a:t>
            </a:r>
            <a:r>
              <a:rPr lang="en-US" i="1" dirty="0" err="1"/>
              <a:t>d,p</a:t>
            </a:r>
            <a:r>
              <a:rPr lang="en-US" dirty="0"/>
              <a:t>) approval based on </a:t>
            </a:r>
            <a:r>
              <a:rPr lang="en-US" dirty="0" smtClean="0"/>
              <a:t>demonstration of </a:t>
            </a:r>
            <a:r>
              <a:rPr lang="en-US" baseline="30000" dirty="0" smtClean="0"/>
              <a:t>28</a:t>
            </a:r>
            <a:r>
              <a:rPr lang="en-US" dirty="0" smtClean="0"/>
              <a:t>Mg.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9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verpo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97" y="1416204"/>
            <a:ext cx="2066131" cy="843611"/>
          </a:xfrm>
          <a:prstGeom prst="rect">
            <a:avLst/>
          </a:prstGeom>
        </p:spPr>
      </p:pic>
      <p:pic>
        <p:nvPicPr>
          <p:cNvPr id="2" name="Picture 1" descr="M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2562225"/>
            <a:ext cx="12700" cy="9525"/>
          </a:xfrm>
          <a:prstGeom prst="rect">
            <a:avLst/>
          </a:prstGeom>
        </p:spPr>
      </p:pic>
      <p:sp>
        <p:nvSpPr>
          <p:cNvPr id="11" name="TextShape 1"/>
          <p:cNvSpPr txBox="1"/>
          <p:nvPr/>
        </p:nvSpPr>
        <p:spPr>
          <a:xfrm>
            <a:off x="910440" y="1111992"/>
            <a:ext cx="7718040" cy="836730"/>
          </a:xfrm>
          <a:prstGeom prst="rect">
            <a:avLst/>
          </a:prstGeom>
        </p:spPr>
        <p:txBody>
          <a:bodyPr anchor="ctr"/>
          <a:lstStyle/>
          <a:p>
            <a:pPr algn="ctr"/>
            <a:endParaRPr sz="1050" dirty="0">
              <a:latin typeface="Helvetica"/>
              <a:cs typeface="Helvetica"/>
            </a:endParaRPr>
          </a:p>
        </p:txBody>
      </p:sp>
      <p:sp>
        <p:nvSpPr>
          <p:cNvPr id="18" name="TextShape 1"/>
          <p:cNvSpPr txBox="1"/>
          <p:nvPr/>
        </p:nvSpPr>
        <p:spPr>
          <a:xfrm>
            <a:off x="445885" y="646361"/>
            <a:ext cx="5566795" cy="377931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b="1" i="1" dirty="0" smtClean="0">
                <a:latin typeface="Helvetica"/>
                <a:cs typeface="Helvetica"/>
              </a:rPr>
              <a:t>D. K. Sharp</a:t>
            </a:r>
            <a:r>
              <a:rPr lang="en-GB" sz="1200" b="1" i="1" dirty="0">
                <a:latin typeface="Helvetica"/>
                <a:cs typeface="Helvetica"/>
              </a:rPr>
              <a:t> </a:t>
            </a:r>
            <a:r>
              <a:rPr lang="en-GB" sz="1200" b="1" i="1" dirty="0" smtClean="0">
                <a:latin typeface="Helvetica"/>
                <a:cs typeface="Helvetica"/>
              </a:rPr>
              <a:t>and  S. J. Freeman</a:t>
            </a:r>
            <a:r>
              <a:rPr lang="en-GB" sz="1200" b="1" i="1" dirty="0">
                <a:latin typeface="Helvetica"/>
                <a:cs typeface="Helvetica"/>
              </a:rPr>
              <a:t> </a:t>
            </a:r>
            <a:r>
              <a:rPr lang="en-GB" sz="1200" i="1" dirty="0" smtClean="0">
                <a:solidFill>
                  <a:schemeClr val="accent4"/>
                </a:solidFill>
                <a:latin typeface="Helvetica"/>
                <a:cs typeface="Helvetica"/>
              </a:rPr>
              <a:t>The University of Manchester, UK</a:t>
            </a:r>
          </a:p>
        </p:txBody>
      </p:sp>
      <p:sp>
        <p:nvSpPr>
          <p:cNvPr id="9" name="TextShape 1"/>
          <p:cNvSpPr txBox="1"/>
          <p:nvPr/>
        </p:nvSpPr>
        <p:spPr>
          <a:xfrm>
            <a:off x="0" y="0"/>
            <a:ext cx="7129973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400" b="1" i="1" dirty="0" smtClean="0">
                <a:solidFill>
                  <a:srgbClr val="000000"/>
                </a:solidFill>
                <a:latin typeface="Helvetica"/>
                <a:cs typeface="Helvetica"/>
              </a:rPr>
              <a:t>Collaborators for accepted proposal</a:t>
            </a:r>
          </a:p>
        </p:txBody>
      </p:sp>
      <p:sp>
        <p:nvSpPr>
          <p:cNvPr id="10" name="TextShape 1"/>
          <p:cNvSpPr txBox="1"/>
          <p:nvPr/>
        </p:nvSpPr>
        <p:spPr>
          <a:xfrm>
            <a:off x="445884" y="1198647"/>
            <a:ext cx="6336957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b="1" i="1" dirty="0" smtClean="0">
                <a:latin typeface="Helvetica"/>
                <a:cs typeface="Helvetica"/>
              </a:rPr>
              <a:t>B. P. Kay</a:t>
            </a:r>
            <a:r>
              <a:rPr lang="en-GB" sz="1200" i="1" dirty="0" smtClean="0">
                <a:latin typeface="Helvetica"/>
                <a:cs typeface="Helvetica"/>
              </a:rPr>
              <a:t>, B. B. Back, </a:t>
            </a:r>
            <a:r>
              <a:rPr lang="en-GB" sz="1200" b="1" i="1" dirty="0" smtClean="0">
                <a:latin typeface="Helvetica"/>
                <a:cs typeface="Helvetica"/>
              </a:rPr>
              <a:t>C</a:t>
            </a:r>
            <a:r>
              <a:rPr lang="en-GB" sz="1200" b="1" i="1" dirty="0">
                <a:latin typeface="Helvetica"/>
                <a:cs typeface="Helvetica"/>
              </a:rPr>
              <a:t>. R. </a:t>
            </a:r>
            <a:r>
              <a:rPr lang="en-GB" sz="1200" b="1" i="1" dirty="0" smtClean="0">
                <a:latin typeface="Helvetica"/>
                <a:cs typeface="Helvetica"/>
              </a:rPr>
              <a:t>Hoffman </a:t>
            </a:r>
            <a:r>
              <a:rPr lang="en-GB" sz="1200" i="1" dirty="0" smtClean="0">
                <a:latin typeface="Helvetica"/>
                <a:cs typeface="Helvetica"/>
              </a:rPr>
              <a:t>and R. V. F. </a:t>
            </a:r>
            <a:r>
              <a:rPr lang="en-GB" sz="1200" i="1" dirty="0" err="1" smtClean="0">
                <a:latin typeface="Helvetica"/>
                <a:cs typeface="Helvetica"/>
              </a:rPr>
              <a:t>Janssens</a:t>
            </a:r>
            <a:r>
              <a:rPr lang="en-GB" sz="1200" i="1" dirty="0" smtClean="0">
                <a:latin typeface="Helvetica"/>
                <a:cs typeface="Helvetica"/>
              </a:rPr>
              <a:t> 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Argonne National Laboratory, USA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901" y="455710"/>
            <a:ext cx="2253364" cy="525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973" y="1025674"/>
            <a:ext cx="1741717" cy="638367"/>
          </a:xfrm>
          <a:prstGeom prst="rect">
            <a:avLst/>
          </a:prstGeom>
        </p:spPr>
      </p:pic>
      <p:sp>
        <p:nvSpPr>
          <p:cNvPr id="12" name="TextShape 1"/>
          <p:cNvSpPr txBox="1"/>
          <p:nvPr/>
        </p:nvSpPr>
        <p:spPr>
          <a:xfrm>
            <a:off x="445885" y="1662113"/>
            <a:ext cx="5566795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b="1" i="1" dirty="0" smtClean="0">
                <a:latin typeface="Helvetica"/>
                <a:cs typeface="Helvetica"/>
              </a:rPr>
              <a:t>P. A. Butler </a:t>
            </a:r>
            <a:r>
              <a:rPr lang="en-GB" sz="1200" i="1" dirty="0" smtClean="0">
                <a:latin typeface="Helvetica"/>
                <a:cs typeface="Helvetica"/>
              </a:rPr>
              <a:t>and </a:t>
            </a:r>
            <a:r>
              <a:rPr lang="en-GB" sz="1200" b="1" i="1" dirty="0" smtClean="0">
                <a:latin typeface="Helvetica"/>
                <a:cs typeface="Helvetica"/>
              </a:rPr>
              <a:t>R. D. Page 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The University of Liverpool, UK</a:t>
            </a:r>
          </a:p>
        </p:txBody>
      </p:sp>
      <p:sp>
        <p:nvSpPr>
          <p:cNvPr id="13" name="TextShape 1"/>
          <p:cNvSpPr txBox="1"/>
          <p:nvPr/>
        </p:nvSpPr>
        <p:spPr>
          <a:xfrm>
            <a:off x="445885" y="2000212"/>
            <a:ext cx="2306717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i="1" dirty="0" smtClean="0">
                <a:latin typeface="Helvetica"/>
                <a:cs typeface="Helvetica"/>
              </a:rPr>
              <a:t>L. P. Gaffney 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ISOLDE, CERN</a:t>
            </a:r>
          </a:p>
        </p:txBody>
      </p:sp>
      <p:sp>
        <p:nvSpPr>
          <p:cNvPr id="14" name="TextShape 1"/>
          <p:cNvSpPr txBox="1"/>
          <p:nvPr/>
        </p:nvSpPr>
        <p:spPr>
          <a:xfrm>
            <a:off x="445885" y="2400117"/>
            <a:ext cx="2306717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i="1" dirty="0" smtClean="0">
                <a:latin typeface="Helvetica"/>
                <a:cs typeface="Helvetica"/>
              </a:rPr>
              <a:t>R. </a:t>
            </a:r>
            <a:r>
              <a:rPr lang="en-GB" sz="1200" i="1" dirty="0" err="1" smtClean="0">
                <a:latin typeface="Helvetica"/>
                <a:cs typeface="Helvetica"/>
              </a:rPr>
              <a:t>Raabe</a:t>
            </a:r>
            <a:r>
              <a:rPr lang="en-GB" sz="1200" i="1" dirty="0" smtClean="0">
                <a:latin typeface="Helvetica"/>
                <a:cs typeface="Helvetica"/>
              </a:rPr>
              <a:t> 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KU Leuven, Belgium</a:t>
            </a:r>
          </a:p>
        </p:txBody>
      </p:sp>
      <p:sp>
        <p:nvSpPr>
          <p:cNvPr id="15" name="TextShape 1"/>
          <p:cNvSpPr txBox="1"/>
          <p:nvPr/>
        </p:nvSpPr>
        <p:spPr>
          <a:xfrm>
            <a:off x="445885" y="2791422"/>
            <a:ext cx="3293066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b="1" i="1" dirty="0" smtClean="0">
                <a:latin typeface="Helvetica"/>
                <a:cs typeface="Helvetica"/>
              </a:rPr>
              <a:t>M. </a:t>
            </a:r>
            <a:r>
              <a:rPr lang="en-GB" sz="1200" b="1" i="1" dirty="0" err="1" smtClean="0">
                <a:latin typeface="Helvetica"/>
                <a:cs typeface="Helvetica"/>
              </a:rPr>
              <a:t>Labiche</a:t>
            </a:r>
            <a:r>
              <a:rPr lang="en-GB" sz="1200" b="1" i="1" dirty="0" smtClean="0">
                <a:latin typeface="Helvetica"/>
                <a:cs typeface="Helvetica"/>
              </a:rPr>
              <a:t> 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STFC </a:t>
            </a:r>
            <a:r>
              <a:rPr lang="en-GB" sz="1200" i="1" dirty="0" err="1" smtClean="0">
                <a:solidFill>
                  <a:srgbClr val="8064A2"/>
                </a:solidFill>
                <a:latin typeface="Helvetica"/>
                <a:cs typeface="Helvetica"/>
              </a:rPr>
              <a:t>Daresbury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 Laboratory, UK</a:t>
            </a:r>
          </a:p>
        </p:txBody>
      </p:sp>
      <p:sp>
        <p:nvSpPr>
          <p:cNvPr id="16" name="TextShape 1"/>
          <p:cNvSpPr txBox="1"/>
          <p:nvPr/>
        </p:nvSpPr>
        <p:spPr>
          <a:xfrm>
            <a:off x="445885" y="3240633"/>
            <a:ext cx="4393312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i="1" dirty="0" smtClean="0">
                <a:latin typeface="Helvetica"/>
                <a:cs typeface="Helvetica"/>
              </a:rPr>
              <a:t>W. N. </a:t>
            </a:r>
            <a:r>
              <a:rPr lang="en-GB" sz="1200" i="1" dirty="0" err="1" smtClean="0">
                <a:latin typeface="Helvetica"/>
                <a:cs typeface="Helvetica"/>
              </a:rPr>
              <a:t>Cafford</a:t>
            </a:r>
            <a:r>
              <a:rPr lang="en-GB" sz="1200" i="1" dirty="0" smtClean="0">
                <a:latin typeface="Helvetica"/>
                <a:cs typeface="Helvetica"/>
              </a:rPr>
              <a:t>, G. </a:t>
            </a:r>
            <a:r>
              <a:rPr lang="en-GB" sz="1200" i="1" dirty="0" err="1" smtClean="0">
                <a:latin typeface="Helvetica"/>
                <a:cs typeface="Helvetica"/>
              </a:rPr>
              <a:t>Lotay</a:t>
            </a:r>
            <a:r>
              <a:rPr lang="en-GB" sz="1200" i="1" dirty="0">
                <a:latin typeface="Helvetica"/>
                <a:cs typeface="Helvetica"/>
              </a:rPr>
              <a:t> </a:t>
            </a:r>
            <a:r>
              <a:rPr lang="en-GB" sz="1200" i="1" dirty="0" smtClean="0">
                <a:latin typeface="Helvetica"/>
                <a:cs typeface="Helvetica"/>
              </a:rPr>
              <a:t>and A. </a:t>
            </a:r>
            <a:r>
              <a:rPr lang="en-GB" sz="1200" i="1" dirty="0" err="1" smtClean="0">
                <a:latin typeface="Helvetica"/>
                <a:cs typeface="Helvetica"/>
              </a:rPr>
              <a:t>Matta</a:t>
            </a:r>
            <a:r>
              <a:rPr lang="en-GB" sz="1200" i="1" dirty="0" smtClean="0">
                <a:latin typeface="Helvetica"/>
                <a:cs typeface="Helvetica"/>
              </a:rPr>
              <a:t>, 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University of Surrey, UK</a:t>
            </a:r>
          </a:p>
        </p:txBody>
      </p:sp>
      <p:sp>
        <p:nvSpPr>
          <p:cNvPr id="20" name="TextShape 1"/>
          <p:cNvSpPr txBox="1"/>
          <p:nvPr/>
        </p:nvSpPr>
        <p:spPr>
          <a:xfrm>
            <a:off x="445884" y="3663572"/>
            <a:ext cx="4011312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i="1" dirty="0" smtClean="0">
                <a:latin typeface="Helvetica"/>
                <a:cs typeface="Helvetica"/>
              </a:rPr>
              <a:t>Th. Kroll </a:t>
            </a:r>
            <a:r>
              <a:rPr lang="en-GB" sz="1200" i="1" dirty="0" err="1" smtClean="0">
                <a:solidFill>
                  <a:srgbClr val="8064A2"/>
                </a:solidFill>
                <a:latin typeface="Helvetica"/>
                <a:cs typeface="Helvetica"/>
              </a:rPr>
              <a:t>Technishe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 </a:t>
            </a:r>
            <a:r>
              <a:rPr lang="en-GB" sz="1200" i="1" dirty="0" err="1" smtClean="0">
                <a:solidFill>
                  <a:srgbClr val="8064A2"/>
                </a:solidFill>
                <a:latin typeface="Helvetica"/>
                <a:cs typeface="Helvetica"/>
              </a:rPr>
              <a:t>Universitat</a:t>
            </a:r>
            <a:r>
              <a:rPr lang="en-GB" sz="1200" i="1" dirty="0" smtClean="0">
                <a:solidFill>
                  <a:srgbClr val="8064A2"/>
                </a:solidFill>
                <a:latin typeface="Helvetica"/>
                <a:cs typeface="Helvetica"/>
              </a:rPr>
              <a:t> Darmstadt, Germany</a:t>
            </a:r>
          </a:p>
        </p:txBody>
      </p:sp>
      <p:pic>
        <p:nvPicPr>
          <p:cNvPr id="6" name="Picture 5" descr="CER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98" y="1748065"/>
            <a:ext cx="881170" cy="881170"/>
          </a:xfrm>
          <a:prstGeom prst="rect">
            <a:avLst/>
          </a:prstGeom>
        </p:spPr>
      </p:pic>
      <p:pic>
        <p:nvPicPr>
          <p:cNvPr id="7" name="Picture 6" descr="leuv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67" y="2224559"/>
            <a:ext cx="1614068" cy="575226"/>
          </a:xfrm>
          <a:prstGeom prst="rect">
            <a:avLst/>
          </a:prstGeom>
        </p:spPr>
      </p:pic>
      <p:pic>
        <p:nvPicPr>
          <p:cNvPr id="8" name="Picture 7" descr="STF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3" y="2732240"/>
            <a:ext cx="1769682" cy="480457"/>
          </a:xfrm>
          <a:prstGeom prst="rect">
            <a:avLst/>
          </a:prstGeom>
        </p:spPr>
      </p:pic>
      <p:pic>
        <p:nvPicPr>
          <p:cNvPr id="21" name="Picture 20" descr="surre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35" y="3227870"/>
            <a:ext cx="1573626" cy="468250"/>
          </a:xfrm>
          <a:prstGeom prst="rect">
            <a:avLst/>
          </a:prstGeom>
        </p:spPr>
      </p:pic>
      <p:pic>
        <p:nvPicPr>
          <p:cNvPr id="22" name="Picture 21" descr="darmstad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71" y="3509751"/>
            <a:ext cx="1475492" cy="680062"/>
          </a:xfrm>
          <a:prstGeom prst="rect">
            <a:avLst/>
          </a:prstGeom>
        </p:spPr>
      </p:pic>
      <p:sp>
        <p:nvSpPr>
          <p:cNvPr id="24" name="TextShape 1"/>
          <p:cNvSpPr txBox="1"/>
          <p:nvPr/>
        </p:nvSpPr>
        <p:spPr>
          <a:xfrm>
            <a:off x="461428" y="4536205"/>
            <a:ext cx="5551252" cy="449957"/>
          </a:xfrm>
          <a:prstGeom prst="rect">
            <a:avLst/>
          </a:prstGeom>
        </p:spPr>
        <p:txBody>
          <a:bodyPr anchor="ctr"/>
          <a:lstStyle/>
          <a:p>
            <a:r>
              <a:rPr lang="en-GB" sz="1200" b="1" i="1" dirty="0" smtClean="0">
                <a:latin typeface="Helvetica"/>
                <a:cs typeface="Helvetica"/>
              </a:rPr>
              <a:t>And many more technical staff at both CERN and STFC </a:t>
            </a:r>
            <a:r>
              <a:rPr lang="en-GB" sz="1200" b="1" i="1" dirty="0" err="1" smtClean="0">
                <a:latin typeface="Helvetica"/>
                <a:cs typeface="Helvetica"/>
              </a:rPr>
              <a:t>Daresbury</a:t>
            </a:r>
            <a:endParaRPr lang="en-GB" sz="1200" b="1" i="1" dirty="0" smtClean="0">
              <a:solidFill>
                <a:srgbClr val="8064A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9422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ts-si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50" y="586806"/>
            <a:ext cx="5937105" cy="4327043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497964" y="0"/>
            <a:ext cx="4148072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Simulated distributions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2975" y="685325"/>
            <a:ext cx="116369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0.05 MeV </a:t>
            </a:r>
            <a:r>
              <a:rPr lang="en-GB" sz="1600" dirty="0" smtClean="0">
                <a:solidFill>
                  <a:srgbClr val="FF0000"/>
                </a:solidFill>
                <a:latin typeface="Helvetica"/>
                <a:cs typeface="Helvetica"/>
              </a:rPr>
              <a:t>𝓵</a:t>
            </a:r>
            <a:r>
              <a:rPr lang="en-GB" sz="16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=2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072" y="685325"/>
            <a:ext cx="106742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Helvetica"/>
                <a:cs typeface="Helvetica"/>
              </a:rPr>
              <a:t>0.0 MeV 𝓵=0 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92977" y="2818719"/>
            <a:ext cx="1165379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0.461 MeV 𝓵=3 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468" y="2823527"/>
            <a:ext cx="1189024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0.221 MeV 𝓵=1 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540" y="699007"/>
            <a:ext cx="106742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baseline="30000" dirty="0" smtClean="0">
                <a:latin typeface="Helvetica"/>
                <a:cs typeface="Helvetica"/>
              </a:rPr>
              <a:t>30</a:t>
            </a:r>
            <a:r>
              <a:rPr lang="en-GB" sz="1600" b="1" i="1" dirty="0" smtClean="0">
                <a:latin typeface="Helvetica"/>
                <a:cs typeface="Helvetica"/>
              </a:rPr>
              <a:t>Mg(</a:t>
            </a:r>
            <a:r>
              <a:rPr lang="en-GB" sz="1600" b="1" i="1" dirty="0" err="1" smtClean="0">
                <a:latin typeface="Helvetica"/>
                <a:cs typeface="Helvetica"/>
              </a:rPr>
              <a:t>d,p</a:t>
            </a:r>
            <a:r>
              <a:rPr lang="en-GB" sz="1600" b="1" i="1" dirty="0" smtClean="0">
                <a:latin typeface="Helvetica"/>
                <a:cs typeface="Helvetica"/>
              </a:rPr>
              <a:t>)</a:t>
            </a:r>
            <a:endParaRPr lang="en-US" sz="16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8796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497120" y="0"/>
            <a:ext cx="4149761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Choice of beam energy</a:t>
            </a:r>
          </a:p>
        </p:txBody>
      </p:sp>
      <p:pic>
        <p:nvPicPr>
          <p:cNvPr id="6" name="Picture 5" descr="Momentum match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95" y="1296851"/>
            <a:ext cx="2805030" cy="2644360"/>
          </a:xfrm>
          <a:prstGeom prst="rect">
            <a:avLst/>
          </a:prstGeom>
        </p:spPr>
      </p:pic>
      <p:pic>
        <p:nvPicPr>
          <p:cNvPr id="7" name="Picture 6" descr="28mgdp-setup-bo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3" y="1069660"/>
            <a:ext cx="5817302" cy="28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09" y="1185272"/>
            <a:ext cx="4044866" cy="2678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93" y="1185272"/>
            <a:ext cx="4044866" cy="2678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593" y="652884"/>
            <a:ext cx="114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28</a:t>
            </a:r>
            <a:r>
              <a:rPr lang="en-US" dirty="0" smtClean="0"/>
              <a:t>Al(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4909" y="665738"/>
            <a:ext cx="114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28</a:t>
            </a:r>
            <a:r>
              <a:rPr lang="en-US" dirty="0" smtClean="0"/>
              <a:t>Mg(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755" y="1569258"/>
            <a:ext cx="76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dirty="0" smtClean="0"/>
              <a:t> MeV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1082" y="1871922"/>
            <a:ext cx="76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MeV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92850" y="1877035"/>
            <a:ext cx="76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MeV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5518" y="2528387"/>
            <a:ext cx="76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 MeV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4391" y="2682275"/>
            <a:ext cx="76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 MeV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288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35116" y="15217"/>
            <a:ext cx="5485724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Motivation - Island of inversion</a:t>
            </a:r>
          </a:p>
        </p:txBody>
      </p:sp>
      <p:pic>
        <p:nvPicPr>
          <p:cNvPr id="3" name="Picture 2" descr="chart-is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43" y="216631"/>
            <a:ext cx="2836407" cy="268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1" y="609849"/>
            <a:ext cx="6080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Ground states and low-lying excitations from intruder configurations have been observed</a:t>
            </a:r>
            <a:r>
              <a:rPr lang="en-US" sz="1400" dirty="0" smtClean="0"/>
              <a:t>. Deformed configurations in low-lying and ground states.</a:t>
            </a:r>
            <a:endParaRPr lang="en-US" sz="1400" dirty="0" smtClean="0"/>
          </a:p>
        </p:txBody>
      </p:sp>
      <p:pic>
        <p:nvPicPr>
          <p:cNvPr id="5" name="Picture 4" descr="IOI-binding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" y="1439759"/>
            <a:ext cx="2480143" cy="3665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6864" y="4431929"/>
            <a:ext cx="311015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E. K. Warburton, J. A. Becker, and B. A. Brown Phys. Rev. C 41, 1147 (1990). 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736865" y="2244093"/>
            <a:ext cx="288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First identified in anomalous ground-state binding energies.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334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35116" y="15217"/>
            <a:ext cx="5485724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Motivation - Island of inversion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1" y="609849"/>
            <a:ext cx="6688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Ground states and low-lying excitations from intruder configurations have been observed</a:t>
            </a:r>
            <a:r>
              <a:rPr lang="en-US" sz="1400" dirty="0" smtClean="0"/>
              <a:t>. Deformed configurations become the ground states.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First identified in anomalous ground-state binding energies.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Subject of a wealth of studies characterizing this region (beta-decay, gamma-ray spec, </a:t>
            </a:r>
            <a:r>
              <a:rPr lang="en-US" sz="1400" dirty="0" err="1" smtClean="0"/>
              <a:t>coulex</a:t>
            </a:r>
            <a:r>
              <a:rPr lang="en-US" sz="1400" dirty="0" smtClean="0"/>
              <a:t>, knock-out, beta-NMR, (</a:t>
            </a:r>
            <a:r>
              <a:rPr lang="en-US" sz="1400" dirty="0" err="1" smtClean="0"/>
              <a:t>t,p</a:t>
            </a:r>
            <a:r>
              <a:rPr lang="en-US" sz="1400" dirty="0" smtClean="0"/>
              <a:t>)</a:t>
            </a:r>
            <a:r>
              <a:rPr lang="is-IS" sz="1400" dirty="0" smtClean="0"/>
              <a:t>…...)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6" name="Picture 5" descr="31Mg-coulex-spe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07" y="3303812"/>
            <a:ext cx="2140547" cy="1339722"/>
          </a:xfrm>
          <a:prstGeom prst="rect">
            <a:avLst/>
          </a:prstGeom>
        </p:spPr>
      </p:pic>
      <p:pic>
        <p:nvPicPr>
          <p:cNvPr id="7" name="Picture 6" descr="31Mg-coule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28" y="2425730"/>
            <a:ext cx="2475824" cy="861791"/>
          </a:xfrm>
          <a:prstGeom prst="rect">
            <a:avLst/>
          </a:prstGeom>
        </p:spPr>
      </p:pic>
      <p:pic>
        <p:nvPicPr>
          <p:cNvPr id="8" name="Picture 7" descr="30Mh-gamm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0" y="2624914"/>
            <a:ext cx="1811188" cy="1840880"/>
          </a:xfrm>
          <a:prstGeom prst="rect">
            <a:avLst/>
          </a:prstGeom>
        </p:spPr>
      </p:pic>
      <p:pic>
        <p:nvPicPr>
          <p:cNvPr id="9" name="Picture 8" descr="31mg-bet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06" y="1923642"/>
            <a:ext cx="1838626" cy="2542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54" y="4651244"/>
            <a:ext cx="1809452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K. </a:t>
            </a:r>
            <a:r>
              <a:rPr lang="en-US" sz="1100" dirty="0" err="1" smtClean="0">
                <a:solidFill>
                  <a:schemeClr val="tx1"/>
                </a:solidFill>
                <a:latin typeface="Helvetica"/>
                <a:cs typeface="Helvetica"/>
              </a:rPr>
              <a:t>Wimmer</a:t>
            </a:r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1100" i="1" dirty="0" smtClean="0">
                <a:solidFill>
                  <a:schemeClr val="tx1"/>
                </a:solidFill>
                <a:latin typeface="Helvetica"/>
                <a:cs typeface="Helvetica"/>
              </a:rPr>
              <a:t>et al.,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PRL </a:t>
            </a:r>
            <a:r>
              <a:rPr lang="en-US" sz="1100" b="1" dirty="0" smtClean="0">
                <a:solidFill>
                  <a:schemeClr val="tx1"/>
                </a:solidFill>
                <a:latin typeface="Helvetica"/>
                <a:cs typeface="Helvetica"/>
              </a:rPr>
              <a:t>105</a:t>
            </a:r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, 252501 (2010)</a:t>
            </a:r>
            <a:endParaRPr lang="en-US" sz="11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318" y="4669808"/>
            <a:ext cx="1693289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A.N. </a:t>
            </a:r>
            <a:r>
              <a:rPr lang="nb-NO" sz="1100" dirty="0" err="1" smtClean="0"/>
              <a:t>Deacon</a:t>
            </a:r>
            <a:r>
              <a:rPr lang="nb-NO" sz="1100" dirty="0" smtClean="0"/>
              <a:t>, </a:t>
            </a:r>
            <a:r>
              <a:rPr lang="nb-NO" sz="1100" i="1" dirty="0" smtClean="0"/>
              <a:t>et al.</a:t>
            </a:r>
            <a:r>
              <a:rPr lang="nb-NO" sz="1100" dirty="0" smtClean="0"/>
              <a:t>,</a:t>
            </a:r>
          </a:p>
          <a:p>
            <a:pPr algn="ctr"/>
            <a:r>
              <a:rPr lang="nb-NO" sz="1100" dirty="0" smtClean="0"/>
              <a:t>PRC 82, 034305 (2010).</a:t>
            </a:r>
            <a:endParaRPr lang="nb-NO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8901" y="4653501"/>
            <a:ext cx="1730732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100" dirty="0"/>
              <a:t>M. </a:t>
            </a:r>
            <a:r>
              <a:rPr lang="nb-NO" sz="1100" dirty="0" err="1"/>
              <a:t>Seidlitz</a:t>
            </a:r>
            <a:r>
              <a:rPr lang="nb-NO" sz="1100" dirty="0"/>
              <a:t>, et al., </a:t>
            </a:r>
            <a:endParaRPr lang="nb-NO" sz="1100" dirty="0" smtClean="0"/>
          </a:p>
          <a:p>
            <a:pPr algn="ctr"/>
            <a:r>
              <a:rPr lang="nb-NO" sz="1100" dirty="0" smtClean="0"/>
              <a:t>PLB </a:t>
            </a:r>
            <a:r>
              <a:rPr lang="nb-NO" sz="1100" dirty="0"/>
              <a:t>700, 181 (2011)</a:t>
            </a:r>
            <a:r>
              <a:rPr lang="nb-NO" sz="1100" dirty="0" smtClean="0"/>
              <a:t>.</a:t>
            </a:r>
            <a:endParaRPr lang="nb-NO" sz="1100" dirty="0"/>
          </a:p>
        </p:txBody>
      </p:sp>
      <p:pic>
        <p:nvPicPr>
          <p:cNvPr id="14" name="Picture 13" descr="Mg-t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4" y="2279759"/>
            <a:ext cx="1809452" cy="2323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4056" y="4667551"/>
            <a:ext cx="1659584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F. </a:t>
            </a:r>
            <a:r>
              <a:rPr lang="en-US" sz="1100" dirty="0" err="1" smtClean="0"/>
              <a:t>Marechal</a:t>
            </a:r>
            <a:r>
              <a:rPr lang="en-US" sz="1100" dirty="0"/>
              <a:t>, </a:t>
            </a:r>
            <a:r>
              <a:rPr lang="en-US" sz="1100" i="1" dirty="0"/>
              <a:t>et al.</a:t>
            </a:r>
            <a:r>
              <a:rPr lang="en-US" sz="1100" dirty="0"/>
              <a:t>,</a:t>
            </a:r>
            <a:br>
              <a:rPr lang="en-US" sz="1100" dirty="0"/>
            </a:br>
            <a:r>
              <a:rPr lang="is-IS" sz="1100" dirty="0" smtClean="0"/>
              <a:t>PRC </a:t>
            </a:r>
            <a:r>
              <a:rPr lang="is-IS" sz="1100" b="1" dirty="0"/>
              <a:t>72</a:t>
            </a:r>
            <a:r>
              <a:rPr lang="is-IS" sz="1100" dirty="0"/>
              <a:t>, 044314 (2005)</a:t>
            </a:r>
            <a:endParaRPr lang="en-US" sz="11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35116" y="15217"/>
            <a:ext cx="5485724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Motivation - Island of inversion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16" y="717921"/>
            <a:ext cx="5566795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In </a:t>
            </a:r>
            <a:r>
              <a:rPr lang="en-US" sz="1400" dirty="0"/>
              <a:t>the Ne, Al and </a:t>
            </a:r>
            <a:r>
              <a:rPr lang="en-US" sz="1400" dirty="0" smtClean="0"/>
              <a:t>Na </a:t>
            </a:r>
            <a:r>
              <a:rPr lang="en-US" sz="1400" dirty="0"/>
              <a:t>isotopes there is a </a:t>
            </a:r>
            <a:r>
              <a:rPr lang="en-US" sz="1400" b="1" dirty="0">
                <a:solidFill>
                  <a:srgbClr val="0000FF"/>
                </a:solidFill>
              </a:rPr>
              <a:t>soft transition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to a deformed ground </a:t>
            </a:r>
            <a:r>
              <a:rPr lang="en-US" sz="1400" dirty="0" smtClean="0"/>
              <a:t>state.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 Mg isotopes this transition is </a:t>
            </a:r>
            <a:r>
              <a:rPr lang="en-US" sz="1400" b="1" dirty="0">
                <a:solidFill>
                  <a:srgbClr val="FF0000"/>
                </a:solidFill>
              </a:rPr>
              <a:t>sharper</a:t>
            </a:r>
            <a:r>
              <a:rPr lang="en-US" sz="1400" dirty="0"/>
              <a:t> with </a:t>
            </a:r>
            <a:r>
              <a:rPr lang="en-US" sz="1400" baseline="30000" dirty="0"/>
              <a:t>31</a:t>
            </a:r>
            <a:r>
              <a:rPr lang="en-US" sz="1400" dirty="0"/>
              <a:t>Mg inside the island and </a:t>
            </a:r>
            <a:r>
              <a:rPr lang="en-US" sz="1400" baseline="30000" dirty="0"/>
              <a:t>30</a:t>
            </a:r>
            <a:r>
              <a:rPr lang="en-US" sz="1400" dirty="0"/>
              <a:t>Mg outside.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Measurements of the </a:t>
            </a:r>
            <a:r>
              <a:rPr lang="en-US" sz="1400" b="1" dirty="0">
                <a:solidFill>
                  <a:srgbClr val="0000FF"/>
                </a:solidFill>
              </a:rPr>
              <a:t>single-particle properties </a:t>
            </a:r>
            <a:r>
              <a:rPr lang="en-US" sz="1400" dirty="0"/>
              <a:t>moving in to the island of inversion provide important systematic information on the behavior of the relevant orbitals and shell gaps.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 particular the </a:t>
            </a:r>
            <a:r>
              <a:rPr lang="en-US" sz="1400" b="1" dirty="0">
                <a:solidFill>
                  <a:srgbClr val="FF0000"/>
                </a:solidFill>
              </a:rPr>
              <a:t>difference</a:t>
            </a:r>
            <a:r>
              <a:rPr lang="en-US" sz="1400" dirty="0"/>
              <a:t> between the </a:t>
            </a:r>
            <a:r>
              <a:rPr lang="en-US" sz="1400" i="1" dirty="0"/>
              <a:t>1d</a:t>
            </a:r>
            <a:r>
              <a:rPr lang="en-US" sz="1400" i="1" baseline="-25000" dirty="0"/>
              <a:t>3/2 </a:t>
            </a:r>
            <a:r>
              <a:rPr lang="en-US" sz="1400" dirty="0"/>
              <a:t>and </a:t>
            </a:r>
            <a:r>
              <a:rPr lang="en-US" sz="1400" i="1" dirty="0"/>
              <a:t>1f</a:t>
            </a:r>
            <a:r>
              <a:rPr lang="en-US" sz="1400" i="1" baseline="-25000" dirty="0"/>
              <a:t>7/2 </a:t>
            </a:r>
            <a:r>
              <a:rPr lang="en-US" sz="1400" dirty="0"/>
              <a:t>and </a:t>
            </a:r>
            <a:r>
              <a:rPr lang="en-US" sz="1400" i="1" dirty="0"/>
              <a:t>1f</a:t>
            </a:r>
            <a:r>
              <a:rPr lang="en-US" sz="1400" i="1" baseline="-25000" dirty="0"/>
              <a:t>7/2 </a:t>
            </a:r>
            <a:r>
              <a:rPr lang="en-US" sz="1400" dirty="0"/>
              <a:t>and </a:t>
            </a:r>
            <a:r>
              <a:rPr lang="en-US" sz="1400" i="1" dirty="0"/>
              <a:t>2p</a:t>
            </a:r>
            <a:r>
              <a:rPr lang="en-US" sz="1400" i="1" baseline="-25000" dirty="0"/>
              <a:t>3/2 </a:t>
            </a:r>
            <a:r>
              <a:rPr lang="en-US" sz="1400" dirty="0"/>
              <a:t>which define the </a:t>
            </a:r>
            <a:r>
              <a:rPr lang="en-US" sz="1400" i="1" dirty="0"/>
              <a:t>N=20 </a:t>
            </a:r>
            <a:r>
              <a:rPr lang="en-US" sz="1400" dirty="0"/>
              <a:t>and </a:t>
            </a:r>
            <a:r>
              <a:rPr lang="en-US" sz="1400" i="1" dirty="0"/>
              <a:t>28</a:t>
            </a:r>
            <a:r>
              <a:rPr lang="en-US" sz="1400" dirty="0"/>
              <a:t> shell gaps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 far very little information on single-particle energies and strength </a:t>
            </a:r>
            <a:r>
              <a:rPr lang="en-US" sz="1400" b="1" dirty="0" smtClean="0">
                <a:solidFill>
                  <a:srgbClr val="0000FF"/>
                </a:solidFill>
              </a:rPr>
              <a:t>within</a:t>
            </a:r>
            <a:r>
              <a:rPr lang="en-US" sz="1400" dirty="0" smtClean="0"/>
              <a:t> the IOI. Som</a:t>
            </a:r>
            <a:r>
              <a:rPr lang="en-US" sz="1400" dirty="0" smtClean="0"/>
              <a:t>e knock-out measurements – probe hole states.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Aim is to measure single-particle properties outside (</a:t>
            </a:r>
            <a:r>
              <a:rPr lang="en-US" sz="1400" baseline="30000" dirty="0" smtClean="0"/>
              <a:t>29</a:t>
            </a:r>
            <a:r>
              <a:rPr lang="en-US" sz="1400" dirty="0" smtClean="0"/>
              <a:t>Mg) and inside the IOI (</a:t>
            </a:r>
            <a:r>
              <a:rPr lang="en-US" sz="1400" baseline="30000" dirty="0" smtClean="0"/>
              <a:t>31</a:t>
            </a:r>
            <a:r>
              <a:rPr lang="en-US" sz="1400" dirty="0" smtClean="0"/>
              <a:t>Mg).</a:t>
            </a:r>
            <a:endParaRPr lang="en-US" sz="1400" dirty="0"/>
          </a:p>
        </p:txBody>
      </p:sp>
      <p:pic>
        <p:nvPicPr>
          <p:cNvPr id="5" name="Picture 4" descr="chart-is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43" y="216631"/>
            <a:ext cx="2836407" cy="26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729630" y="0"/>
            <a:ext cx="6877423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Motivation  - Changing shell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142" y="802033"/>
            <a:ext cx="4485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island of inversion is indicative of a </a:t>
            </a:r>
            <a:r>
              <a:rPr lang="en-US" sz="1600" b="1" dirty="0" smtClean="0">
                <a:solidFill>
                  <a:srgbClr val="FF0000"/>
                </a:solidFill>
              </a:rPr>
              <a:t>weakening </a:t>
            </a:r>
            <a:r>
              <a:rPr lang="en-US" sz="1600" b="1" i="1" dirty="0" smtClean="0">
                <a:solidFill>
                  <a:srgbClr val="FF0000"/>
                </a:solidFill>
              </a:rPr>
              <a:t>N=20 </a:t>
            </a:r>
            <a:r>
              <a:rPr lang="en-US" sz="1600" b="1" dirty="0" smtClean="0">
                <a:solidFill>
                  <a:srgbClr val="FF0000"/>
                </a:solidFill>
              </a:rPr>
              <a:t>shell </a:t>
            </a:r>
            <a:r>
              <a:rPr lang="en-US" sz="1600" b="1" dirty="0" smtClean="0">
                <a:solidFill>
                  <a:srgbClr val="FF0000"/>
                </a:solidFill>
              </a:rPr>
              <a:t>gap.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 the oxygen isotopes the</a:t>
            </a:r>
            <a:r>
              <a:rPr lang="en-US" sz="1600" i="1" dirty="0" smtClean="0"/>
              <a:t> N=20 </a:t>
            </a:r>
            <a:r>
              <a:rPr lang="en-US" sz="1600" dirty="0" smtClean="0"/>
              <a:t>shell gap has been shown to disappear with </a:t>
            </a:r>
            <a:r>
              <a:rPr lang="en-US" sz="1600" b="1" dirty="0" smtClean="0">
                <a:solidFill>
                  <a:srgbClr val="0000FF"/>
                </a:solidFill>
              </a:rPr>
              <a:t>the emergence of an </a:t>
            </a:r>
            <a:r>
              <a:rPr lang="en-US" sz="1600" b="1" i="1" dirty="0" smtClean="0">
                <a:solidFill>
                  <a:srgbClr val="0000FF"/>
                </a:solidFill>
              </a:rPr>
              <a:t>N=16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shell gap in </a:t>
            </a:r>
            <a:r>
              <a:rPr lang="en-US" sz="1600" baseline="30000" dirty="0" smtClean="0"/>
              <a:t>24</a:t>
            </a:r>
            <a:r>
              <a:rPr lang="en-US" sz="1600" dirty="0" smtClean="0"/>
              <a:t>O.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Again measurement of the single-particle states involved in this evolution of single-particle structure will provide valuable comparison with theory.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aseline="30000" dirty="0" smtClean="0"/>
              <a:t>29</a:t>
            </a:r>
            <a:r>
              <a:rPr lang="en-US" sz="1600" dirty="0" smtClean="0"/>
              <a:t>Mg is an </a:t>
            </a:r>
            <a:r>
              <a:rPr lang="en-US" sz="1600" i="1" dirty="0" smtClean="0"/>
              <a:t>N=17 </a:t>
            </a:r>
            <a:r>
              <a:rPr lang="en-US" sz="1600" dirty="0" smtClean="0"/>
              <a:t>isotone – single-particle structure outside </a:t>
            </a:r>
            <a:r>
              <a:rPr lang="en-US" sz="1600" i="1" dirty="0" smtClean="0"/>
              <a:t>N=16 </a:t>
            </a:r>
            <a:r>
              <a:rPr lang="en-US" sz="1600" dirty="0" smtClean="0"/>
              <a:t>informative in tracking disappearance of </a:t>
            </a:r>
            <a:r>
              <a:rPr lang="en-US" sz="1600" i="1" dirty="0" smtClean="0"/>
              <a:t>N=20 </a:t>
            </a:r>
            <a:r>
              <a:rPr lang="en-US" sz="1600" dirty="0" smtClean="0"/>
              <a:t>shell gap.</a:t>
            </a:r>
            <a:endParaRPr lang="en-US" sz="1600" dirty="0"/>
          </a:p>
        </p:txBody>
      </p:sp>
      <p:pic>
        <p:nvPicPr>
          <p:cNvPr id="4" name="Picture 3" descr="N=17-centr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1" y="1975674"/>
            <a:ext cx="2411140" cy="2441726"/>
          </a:xfrm>
          <a:prstGeom prst="rect">
            <a:avLst/>
          </a:prstGeom>
        </p:spPr>
      </p:pic>
      <p:pic>
        <p:nvPicPr>
          <p:cNvPr id="5" name="Picture 4" descr="Otsuke-N=1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57" y="856070"/>
            <a:ext cx="1898070" cy="3703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6027" y="4613202"/>
            <a:ext cx="3887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/>
              <a:t>T. Otsuka </a:t>
            </a:r>
            <a:r>
              <a:rPr lang="is-IS" sz="1200" i="1" dirty="0" smtClean="0"/>
              <a:t>et. </a:t>
            </a:r>
            <a:r>
              <a:rPr lang="en-US" sz="1200" i="1" dirty="0"/>
              <a:t>a</a:t>
            </a:r>
            <a:r>
              <a:rPr lang="is-IS" sz="1200" i="1" dirty="0" smtClean="0"/>
              <a:t>l., </a:t>
            </a:r>
            <a:r>
              <a:rPr lang="is-IS" sz="1200" dirty="0" smtClean="0"/>
              <a:t>Eur</a:t>
            </a:r>
            <a:r>
              <a:rPr lang="is-IS" sz="1200" dirty="0"/>
              <a:t>. Phys. J. A 15, 151–155 (2002) </a:t>
            </a:r>
          </a:p>
        </p:txBody>
      </p:sp>
    </p:spTree>
    <p:extLst>
      <p:ext uri="{BB962C8B-B14F-4D97-AF65-F5344CB8AC3E}">
        <p14:creationId xmlns:p14="http://schemas.microsoft.com/office/powerpoint/2010/main" val="36435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348493" y="0"/>
            <a:ext cx="4447019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Shell model calculations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678" y="555814"/>
            <a:ext cx="42933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Calculations using the </a:t>
            </a:r>
            <a:r>
              <a:rPr lang="en-US" sz="1600" b="1" dirty="0" smtClean="0">
                <a:solidFill>
                  <a:srgbClr val="FF0000"/>
                </a:solidFill>
              </a:rPr>
              <a:t>SDPF-MU </a:t>
            </a:r>
            <a:r>
              <a:rPr lang="en-US" sz="1600" dirty="0" smtClean="0"/>
              <a:t>interaction with </a:t>
            </a:r>
            <a:r>
              <a:rPr lang="en-US" sz="1600" b="1" dirty="0" smtClean="0">
                <a:solidFill>
                  <a:srgbClr val="FF0000"/>
                </a:solidFill>
              </a:rPr>
              <a:t>0p-0h </a:t>
            </a:r>
            <a:r>
              <a:rPr lang="en-US" sz="1600" dirty="0" smtClean="0"/>
              <a:t>excitations only for the positive-parity states.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1p-1h </a:t>
            </a:r>
            <a:r>
              <a:rPr lang="en-US" sz="1600" dirty="0" smtClean="0"/>
              <a:t>excitations for the negative-parity states.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Are </a:t>
            </a:r>
            <a:r>
              <a:rPr lang="en-US" sz="1600" b="1" dirty="0" smtClean="0">
                <a:solidFill>
                  <a:srgbClr val="FF0000"/>
                </a:solidFill>
              </a:rPr>
              <a:t>higher order excitations </a:t>
            </a:r>
            <a:r>
              <a:rPr lang="en-US" sz="1600" dirty="0" smtClean="0"/>
              <a:t>(2p-2h,3p-3h) needed to describe the observed spectra?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At what point are they needed?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Observation of </a:t>
            </a:r>
            <a:r>
              <a:rPr lang="en-US" sz="1600" b="1" dirty="0" smtClean="0">
                <a:solidFill>
                  <a:srgbClr val="0000FF"/>
                </a:solidFill>
              </a:rPr>
              <a:t>previously unobserved </a:t>
            </a:r>
            <a:r>
              <a:rPr lang="en-US" sz="1600" dirty="0" smtClean="0"/>
              <a:t>and unbound </a:t>
            </a:r>
            <a:r>
              <a:rPr lang="bg-BG" sz="1600" dirty="0" smtClean="0"/>
              <a:t>1/2</a:t>
            </a:r>
            <a:r>
              <a:rPr lang="en-US" sz="1600" dirty="0" smtClean="0"/>
              <a:t>- states will provide further important quantities for comparison with SM.</a:t>
            </a:r>
            <a:endParaRPr lang="en-US" sz="1600" dirty="0"/>
          </a:p>
        </p:txBody>
      </p:sp>
      <p:pic>
        <p:nvPicPr>
          <p:cNvPr id="7" name="Picture 6" descr="Mg-S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" y="903406"/>
            <a:ext cx="4699006" cy="3336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06" y="4379973"/>
            <a:ext cx="1623878" cy="2616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Y. </a:t>
            </a:r>
            <a:r>
              <a:rPr lang="en-US" sz="1100" dirty="0" err="1" smtClean="0">
                <a:solidFill>
                  <a:schemeClr val="tx1"/>
                </a:solidFill>
                <a:latin typeface="Helvetica"/>
                <a:cs typeface="Helvetica"/>
              </a:rPr>
              <a:t>Utsuno</a:t>
            </a:r>
            <a:r>
              <a:rPr lang="en-US" sz="1100" dirty="0" smtClean="0">
                <a:solidFill>
                  <a:schemeClr val="tx1"/>
                </a:solidFill>
                <a:latin typeface="Helvetica"/>
                <a:cs typeface="Helvetica"/>
              </a:rPr>
              <a:t>. Priv. </a:t>
            </a:r>
            <a:r>
              <a:rPr lang="en-US" sz="1100" dirty="0" err="1" smtClean="0">
                <a:solidFill>
                  <a:schemeClr val="tx1"/>
                </a:solidFill>
                <a:latin typeface="Helvetica"/>
                <a:cs typeface="Helvetica"/>
              </a:rPr>
              <a:t>comm</a:t>
            </a:r>
            <a:endParaRPr lang="en-US" sz="11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618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57709" y="0"/>
            <a:ext cx="8228587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Previous </a:t>
            </a:r>
            <a:r>
              <a:rPr lang="en-GB" sz="2800" b="1" baseline="30000" dirty="0" smtClean="0">
                <a:latin typeface="Helvetica"/>
                <a:cs typeface="Helvetica"/>
              </a:rPr>
              <a:t>30</a:t>
            </a:r>
            <a:r>
              <a:rPr lang="en-GB" sz="2800" b="1" dirty="0" smtClean="0">
                <a:latin typeface="Helvetica"/>
                <a:cs typeface="Helvetica"/>
              </a:rPr>
              <a:t>Mg(</a:t>
            </a:r>
            <a:r>
              <a:rPr lang="en-GB" sz="2800" b="1" i="1" dirty="0" err="1" smtClean="0">
                <a:latin typeface="Helvetica"/>
                <a:cs typeface="Helvetica"/>
              </a:rPr>
              <a:t>d,p</a:t>
            </a:r>
            <a:r>
              <a:rPr lang="en-GB" sz="2800" b="1" dirty="0" smtClean="0">
                <a:latin typeface="Helvetica"/>
                <a:cs typeface="Helvetica"/>
              </a:rPr>
              <a:t>) measurements at ISOLDE</a:t>
            </a:r>
          </a:p>
        </p:txBody>
      </p:sp>
      <p:pic>
        <p:nvPicPr>
          <p:cNvPr id="4" name="Picture 3" descr="IS410-dis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4" y="797023"/>
            <a:ext cx="7333678" cy="2941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93" y="3890551"/>
            <a:ext cx="8228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Angular momentum assignments difficult due to limited angular </a:t>
            </a:r>
            <a:r>
              <a:rPr lang="en-US" sz="1400" dirty="0" smtClean="0"/>
              <a:t>coverage – backwards CM angles.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Only identified fist two excited states.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Some issues with gamma-ray efficiency due to long lived states.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37428" y="4836964"/>
            <a:ext cx="4447810" cy="2616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V. </a:t>
            </a:r>
            <a:r>
              <a:rPr lang="en-US" sz="1100" dirty="0" err="1"/>
              <a:t>Bildstein</a:t>
            </a:r>
            <a:r>
              <a:rPr lang="en-US" sz="1100" dirty="0"/>
              <a:t>. PhD Thesis, </a:t>
            </a:r>
            <a:r>
              <a:rPr lang="en-US" sz="1100" dirty="0" err="1"/>
              <a:t>Technische</a:t>
            </a:r>
            <a:r>
              <a:rPr lang="en-US" sz="1100" dirty="0"/>
              <a:t> </a:t>
            </a:r>
            <a:r>
              <a:rPr lang="en-US" sz="1100" dirty="0" err="1"/>
              <a:t>Universita</a:t>
            </a:r>
            <a:r>
              <a:rPr lang="en-US" sz="1100" dirty="0"/>
              <a:t> ̈t </a:t>
            </a:r>
            <a:r>
              <a:rPr lang="en-US" sz="1100" dirty="0" err="1" smtClean="0"/>
              <a:t>Munchen</a:t>
            </a:r>
            <a:r>
              <a:rPr lang="en-US" sz="1100" dirty="0"/>
              <a:t>, (2010)</a:t>
            </a:r>
            <a:endParaRPr lang="en-US" sz="11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10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14" y="0"/>
            <a:ext cx="5091505" cy="51435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1694024" y="13509"/>
            <a:ext cx="6102189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ISOLDE </a:t>
            </a:r>
            <a:r>
              <a:rPr lang="en-GB" sz="2800" b="1" dirty="0" smtClean="0">
                <a:latin typeface="Helvetica"/>
                <a:cs typeface="Helvetica"/>
              </a:rPr>
              <a:t>Solenoid Spectrometer</a:t>
            </a:r>
          </a:p>
        </p:txBody>
      </p:sp>
      <p:sp>
        <p:nvSpPr>
          <p:cNvPr id="5" name="Line 4"/>
          <p:cNvSpPr/>
          <p:nvPr/>
        </p:nvSpPr>
        <p:spPr>
          <a:xfrm>
            <a:off x="352800" y="4953150"/>
            <a:ext cx="8486280" cy="0"/>
          </a:xfrm>
          <a:prstGeom prst="line">
            <a:avLst/>
          </a:prstGeom>
          <a:ln>
            <a:solidFill>
              <a:srgbClr val="5E11A6"/>
            </a:solidFill>
          </a:ln>
        </p:spPr>
      </p:sp>
      <p:sp>
        <p:nvSpPr>
          <p:cNvPr id="7" name="TextBox 6"/>
          <p:cNvSpPr txBox="1"/>
          <p:nvPr/>
        </p:nvSpPr>
        <p:spPr>
          <a:xfrm>
            <a:off x="4918236" y="688952"/>
            <a:ext cx="4225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4T superconducting former MRI magnet. </a:t>
            </a:r>
            <a:r>
              <a:rPr lang="en-US" sz="1600" dirty="0"/>
              <a:t>I</a:t>
            </a:r>
            <a:r>
              <a:rPr lang="en-US" sz="1600" dirty="0" smtClean="0"/>
              <a:t>nstalled </a:t>
            </a:r>
            <a:r>
              <a:rPr lang="en-US" sz="1600" dirty="0" smtClean="0"/>
              <a:t>on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in ISOLDE hall.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principles as </a:t>
            </a:r>
            <a:r>
              <a:rPr lang="en-US" sz="1600" b="1" dirty="0" smtClean="0">
                <a:solidFill>
                  <a:srgbClr val="FF0000"/>
                </a:solidFill>
              </a:rPr>
              <a:t>successfully implemented at ANL in HELIOS.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Does not suffer from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any kinematic compression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~75 </a:t>
            </a:r>
            <a:r>
              <a:rPr lang="en-US" sz="1600" b="1" dirty="0" err="1" smtClean="0">
                <a:solidFill>
                  <a:srgbClr val="FF0000"/>
                </a:solidFill>
              </a:rPr>
              <a:t>keV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Q-value resolution achieved for charged particles.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Does not require coincident </a:t>
            </a:r>
            <a:r>
              <a:rPr lang="en-US" sz="1600" dirty="0" err="1" smtClean="0"/>
              <a:t>γ</a:t>
            </a:r>
            <a:r>
              <a:rPr lang="en-US" sz="1600" dirty="0" smtClean="0"/>
              <a:t>-ray detection </a:t>
            </a:r>
            <a:r>
              <a:rPr lang="en-US" sz="1600" b="1" dirty="0" smtClean="0">
                <a:solidFill>
                  <a:srgbClr val="0000FF"/>
                </a:solidFill>
              </a:rPr>
              <a:t>- not affected by lifetime of states.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734420" y="0"/>
            <a:ext cx="3675165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Experimental set up</a:t>
            </a:r>
          </a:p>
        </p:txBody>
      </p:sp>
      <p:pic>
        <p:nvPicPr>
          <p:cNvPr id="4" name="Picture 3" descr="28mgd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4" y="835985"/>
            <a:ext cx="3499514" cy="2527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14" y="3620375"/>
            <a:ext cx="849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Monitor detector </a:t>
            </a:r>
            <a:r>
              <a:rPr lang="en-US" sz="1600" dirty="0"/>
              <a:t>to monitor target thickness</a:t>
            </a:r>
            <a:r>
              <a:rPr lang="en-US" sz="1600" dirty="0" smtClean="0"/>
              <a:t>.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ΔE-E </a:t>
            </a:r>
            <a:r>
              <a:rPr lang="en-US" sz="1600" b="1" dirty="0">
                <a:solidFill>
                  <a:srgbClr val="0000FF"/>
                </a:solidFill>
              </a:rPr>
              <a:t>r</a:t>
            </a:r>
            <a:r>
              <a:rPr lang="en-US" sz="1600" b="1" dirty="0" smtClean="0">
                <a:solidFill>
                  <a:srgbClr val="0000FF"/>
                </a:solidFill>
              </a:rPr>
              <a:t>ecoil detector </a:t>
            </a:r>
            <a:r>
              <a:rPr lang="en-US" sz="1600" dirty="0" smtClean="0"/>
              <a:t>(annular silicon) used to remove beam contamination.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Zero-degree detector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to ascertain degree of contamination and monitor beam intensity.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Target ladder can hold </a:t>
            </a:r>
            <a:r>
              <a:rPr lang="en-US" sz="1600" b="1" dirty="0" smtClean="0">
                <a:solidFill>
                  <a:srgbClr val="0000FF"/>
                </a:solidFill>
              </a:rPr>
              <a:t>multiple CD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</a:rPr>
              <a:t> targets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Picture 5" descr="setup_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94" y="835986"/>
            <a:ext cx="4302832" cy="2325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5029" y="3211733"/>
            <a:ext cx="3848605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k-SK" sz="1200" dirty="0" smtClean="0">
                <a:latin typeface="Helvetica"/>
                <a:cs typeface="Helvetica"/>
              </a:rPr>
              <a:t>C. R. Hoffman </a:t>
            </a:r>
            <a:r>
              <a:rPr lang="sk-SK" sz="1200" i="1" dirty="0" smtClean="0">
                <a:latin typeface="Helvetica"/>
                <a:cs typeface="Helvetica"/>
              </a:rPr>
              <a:t>et. al.</a:t>
            </a:r>
            <a:r>
              <a:rPr lang="sk-SK" sz="1200" dirty="0" smtClean="0">
                <a:latin typeface="Helvetica"/>
                <a:cs typeface="Helvetica"/>
              </a:rPr>
              <a:t>, Phys</a:t>
            </a:r>
            <a:r>
              <a:rPr lang="sk-SK" sz="1200" dirty="0">
                <a:latin typeface="Helvetica"/>
                <a:cs typeface="Helvetica"/>
              </a:rPr>
              <a:t>. Rev. C </a:t>
            </a:r>
            <a:r>
              <a:rPr lang="sk-SK" sz="1200" b="1" dirty="0">
                <a:latin typeface="Helvetica"/>
                <a:cs typeface="Helvetica"/>
              </a:rPr>
              <a:t>85</a:t>
            </a:r>
            <a:r>
              <a:rPr lang="sk-SK" sz="1200" dirty="0">
                <a:latin typeface="Helvetica"/>
                <a:cs typeface="Helvetica"/>
              </a:rPr>
              <a:t>, </a:t>
            </a:r>
            <a:r>
              <a:rPr lang="sk-SK" sz="1200" dirty="0" smtClean="0">
                <a:latin typeface="Helvetica"/>
                <a:cs typeface="Helvetica"/>
              </a:rPr>
              <a:t>054318 (2012)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721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124971</TotalTime>
  <Words>1379</Words>
  <Application>Microsoft Macintosh PowerPoint</Application>
  <PresentationFormat>On-screen Show (16:9)</PresentationFormat>
  <Paragraphs>148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Sharp</cp:lastModifiedBy>
  <cp:revision>528</cp:revision>
  <cp:lastPrinted>2015-06-01T13:09:23Z</cp:lastPrinted>
  <dcterms:modified xsi:type="dcterms:W3CDTF">2017-07-13T12:27:27Z</dcterms:modified>
</cp:coreProperties>
</file>