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40" r:id="rId1"/>
  </p:sldMasterIdLst>
  <p:notesMasterIdLst>
    <p:notesMasterId r:id="rId15"/>
  </p:notesMasterIdLst>
  <p:handoutMasterIdLst>
    <p:handoutMasterId r:id="rId16"/>
  </p:handoutMasterIdLst>
  <p:sldIdLst>
    <p:sldId id="295" r:id="rId2"/>
    <p:sldId id="300" r:id="rId3"/>
    <p:sldId id="299" r:id="rId4"/>
    <p:sldId id="301" r:id="rId5"/>
    <p:sldId id="305" r:id="rId6"/>
    <p:sldId id="297" r:id="rId7"/>
    <p:sldId id="296" r:id="rId8"/>
    <p:sldId id="304" r:id="rId9"/>
    <p:sldId id="303" r:id="rId10"/>
    <p:sldId id="298" r:id="rId11"/>
    <p:sldId id="302" r:id="rId12"/>
    <p:sldId id="306" r:id="rId13"/>
    <p:sldId id="30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0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86058" autoAdjust="0"/>
  </p:normalViewPr>
  <p:slideViewPr>
    <p:cSldViewPr>
      <p:cViewPr varScale="1">
        <p:scale>
          <a:sx n="92" d="100"/>
          <a:sy n="92" d="100"/>
        </p:scale>
        <p:origin x="48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>
      <p:cViewPr varScale="1">
        <p:scale>
          <a:sx n="79" d="100"/>
          <a:sy n="79" d="100"/>
        </p:scale>
        <p:origin x="-230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6387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07E466-B84A-44D6-9CA6-C34DB115D6BD}" type="datetimeFigureOut">
              <a:rPr lang="en-GB"/>
              <a:pPr/>
              <a:t>13/07/2017</a:t>
            </a:fld>
            <a:endParaRPr lang="en-GB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3ABFD-E4AB-4F63-8B22-E0C326CFC2E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77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2542121726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Would</a:t>
            </a:r>
            <a:r>
              <a:rPr lang="en-US" baseline="0" dirty="0" smtClean="0"/>
              <a:t> like to study nucleus of mass A</a:t>
            </a:r>
          </a:p>
          <a:p>
            <a:r>
              <a:rPr lang="en-US" baseline="0" dirty="0" smtClean="0"/>
              <a:t>Perhaps its not possible to get a stable target </a:t>
            </a:r>
          </a:p>
          <a:p>
            <a:r>
              <a:rPr lang="en-US" baseline="0" dirty="0" smtClean="0"/>
              <a:t>Use a surrogate, not new already employed e.g. Nuclear Astro, FF studies.</a:t>
            </a:r>
          </a:p>
          <a:p>
            <a:r>
              <a:rPr lang="en-US" baseline="0" dirty="0" smtClean="0"/>
              <a:t>If decay is independent of the formation then its possible to extract the desired cross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6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fissile nuclei</a:t>
            </a:r>
            <a:r>
              <a:rPr lang="en-US" baseline="0" dirty="0" smtClean="0"/>
              <a:t> the possibility to probe the fission barrier region is benefit</a:t>
            </a:r>
          </a:p>
          <a:p>
            <a:r>
              <a:rPr lang="en-US" baseline="0" dirty="0" smtClean="0"/>
              <a:t>Not possible in direct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15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the Sn is below the activation</a:t>
            </a:r>
            <a:r>
              <a:rPr lang="en-US" baseline="0" dirty="0" smtClean="0"/>
              <a:t> energy the opportunity to probe L roll in the fission process presents itself</a:t>
            </a:r>
          </a:p>
          <a:p>
            <a:r>
              <a:rPr lang="en-US" baseline="0" dirty="0" smtClean="0"/>
              <a:t>Previously tried but the Deuteron break-up complicated </a:t>
            </a:r>
            <a:r>
              <a:rPr lang="en-US" baseline="0" dirty="0" err="1" smtClean="0"/>
              <a:t>anaylsis</a:t>
            </a:r>
            <a:endParaRPr lang="en-US" baseline="0" dirty="0" smtClean="0"/>
          </a:p>
          <a:p>
            <a:r>
              <a:rPr lang="en-US" baseline="0" dirty="0" smtClean="0"/>
              <a:t>Role of J and pi not fully understood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72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Weisskopf</a:t>
            </a:r>
            <a:r>
              <a:rPr lang="en-US" dirty="0" smtClean="0"/>
              <a:t>-Ewing</a:t>
            </a:r>
            <a:r>
              <a:rPr lang="en-US" baseline="0" dirty="0" smtClean="0"/>
              <a:t> limit</a:t>
            </a:r>
          </a:p>
          <a:p>
            <a:r>
              <a:rPr lang="en-US" baseline="0" dirty="0" err="1" smtClean="0"/>
              <a:t>J^pi</a:t>
            </a:r>
            <a:r>
              <a:rPr lang="en-US" baseline="0" dirty="0" smtClean="0"/>
              <a:t> the same, unknown</a:t>
            </a:r>
          </a:p>
          <a:p>
            <a:r>
              <a:rPr lang="en-US" baseline="0" dirty="0" smtClean="0"/>
              <a:t>Decay independent of J clearly not applicable</a:t>
            </a:r>
          </a:p>
          <a:p>
            <a:r>
              <a:rPr lang="en-US" baseline="0" dirty="0" smtClean="0"/>
              <a:t>Can we measure L-transferred in </a:t>
            </a:r>
            <a:r>
              <a:rPr lang="en-US" baseline="0" dirty="0" err="1" smtClean="0"/>
              <a:t>Fissioning</a:t>
            </a:r>
            <a:r>
              <a:rPr lang="en-US" baseline="0" dirty="0" smtClean="0"/>
              <a:t>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133E9-B22C-4462-98BB-3A6318F95C2D}" type="datetimeFigureOut">
              <a:rPr lang="en-US"/>
              <a:pPr>
                <a:defRPr/>
              </a:pPr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E9C3C-BB63-4A2E-BCE5-70CD2713E4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5BD8A-371C-43EA-A1C2-F7943A5F800D}" type="datetimeFigureOut">
              <a:rPr lang="en-US"/>
              <a:pPr>
                <a:defRPr/>
              </a:pPr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1D698-82A3-473F-B71B-39D272499E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207F-0C85-4C4D-BB3B-8518655B2B93}" type="datetimeFigureOut">
              <a:rPr lang="en-US"/>
              <a:pPr>
                <a:defRPr/>
              </a:pPr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3607-1EEA-4F1A-A26F-4188C30990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05264"/>
            <a:ext cx="1141366" cy="720080"/>
          </a:xfrm>
          <a:prstGeom prst="rect">
            <a:avLst/>
          </a:prstGeom>
        </p:spPr>
      </p:pic>
      <p:pic>
        <p:nvPicPr>
          <p:cNvPr id="11266" name="Picture 2" descr="http://isolde.web.cern.ch/sites/isolde.web.cern.ch/files/ISOLDE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56376" y="116633"/>
            <a:ext cx="1107281" cy="78246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CAFFF-583F-4FAB-8492-1666AA5679EB}" type="datetimeFigureOut">
              <a:rPr lang="en-US"/>
              <a:pPr>
                <a:defRPr/>
              </a:pPr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6086A-BE08-4EDC-9618-1BCBCA7D81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E5479-45E6-45A0-AE14-841956A53769}" type="datetimeFigureOut">
              <a:rPr lang="en-US"/>
              <a:pPr>
                <a:defRPr/>
              </a:pPr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8D72-DB10-40A3-B173-A891BB0560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1AACC-9A20-42B9-A9D7-DDEED01FF252}" type="datetimeFigureOut">
              <a:rPr lang="en-US"/>
              <a:pPr>
                <a:defRPr/>
              </a:pPr>
              <a:t>7/13/17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751F4-1703-4E97-8C35-139DDA59DD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DDEB3-026E-42D4-90BE-0E7B27E9964D}" type="datetimeFigureOut">
              <a:rPr lang="en-US"/>
              <a:pPr>
                <a:defRPr/>
              </a:pPr>
              <a:t>7/13/17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4B1E6-B420-43BE-BFD3-BC103FF8F2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44F91-AA76-4F63-8C4C-B8FD799C9523}" type="datetimeFigureOut">
              <a:rPr lang="en-US"/>
              <a:pPr>
                <a:defRPr/>
              </a:pPr>
              <a:t>7/13/17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980C8-55E0-4FB3-B996-0539B3FE95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13E88-AD43-4ECD-850C-1E02894D7211}" type="datetimeFigureOut">
              <a:rPr lang="en-US"/>
              <a:pPr>
                <a:defRPr/>
              </a:pPr>
              <a:t>7/13/17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4BA6F-4B56-4D7B-9CFE-4B36B9B7D7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72400" y="116632"/>
            <a:ext cx="795838" cy="51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4CB52-BC84-43C7-A13C-FE81DEB40B43}" type="datetimeFigureOut">
              <a:rPr lang="en-US"/>
              <a:pPr>
                <a:defRPr/>
              </a:pPr>
              <a:t>7/13/17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8237B-3B5A-40D3-BD7F-96D5167E61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7D3BA-AFEA-480D-ABD6-C464577CEA4D}" type="datetimeFigureOut">
              <a:rPr lang="en-US"/>
              <a:pPr>
                <a:defRPr/>
              </a:pPr>
              <a:t>7/13/17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22960-63B9-4082-9EF2-F4943328681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kern="0" smtClean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fld id="{A2FB7ED6-0BBB-4526-A0A9-21965F624F38}" type="datetimeFigureOut">
              <a:rPr lang="en-US"/>
              <a:pPr>
                <a:defRPr/>
              </a:pPr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kern="0" smtClean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fld id="{2D473961-31CA-4CFF-A817-45379F197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  <p:sldLayoutId id="214748426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/>
          <a:lstStyle/>
          <a:p>
            <a:r>
              <a:rPr lang="en-GB" dirty="0"/>
              <a:t>Actinide Transfer-Induced Fission</a:t>
            </a:r>
            <a:br>
              <a:rPr lang="en-GB" dirty="0"/>
            </a:br>
            <a:r>
              <a:rPr lang="en-GB" dirty="0"/>
              <a:t>In Inverse Kinematics with ISS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26253" y="2204864"/>
            <a:ext cx="989501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A.G. Smith, </a:t>
            </a:r>
            <a:r>
              <a:rPr lang="en-GB" sz="2400" b="1" dirty="0"/>
              <a:t>P. Davies</a:t>
            </a:r>
            <a:r>
              <a:rPr lang="en-GB" sz="2400" dirty="0"/>
              <a:t>, T. Wright , </a:t>
            </a:r>
            <a:r>
              <a:rPr lang="en-GB" sz="2400" dirty="0" err="1"/>
              <a:t>D.Sharp</a:t>
            </a:r>
            <a:r>
              <a:rPr lang="en-GB" sz="2400" dirty="0"/>
              <a:t>, </a:t>
            </a:r>
            <a:r>
              <a:rPr lang="en-GB" sz="2400" dirty="0" err="1">
                <a:solidFill>
                  <a:srgbClr val="420FC1"/>
                </a:solidFill>
              </a:rPr>
              <a:t>N.Sosnin</a:t>
            </a:r>
            <a:r>
              <a:rPr lang="en-GB" sz="2400" dirty="0">
                <a:solidFill>
                  <a:srgbClr val="420FC1"/>
                </a:solidFill>
              </a:rPr>
              <a:t>*, </a:t>
            </a:r>
            <a:r>
              <a:rPr lang="en-GB" sz="2400" dirty="0" err="1">
                <a:solidFill>
                  <a:srgbClr val="420FC1"/>
                </a:solidFill>
              </a:rPr>
              <a:t>S.Bennett</a:t>
            </a:r>
            <a:r>
              <a:rPr lang="en-GB" sz="2400" dirty="0">
                <a:solidFill>
                  <a:srgbClr val="420FC1"/>
                </a:solidFill>
              </a:rPr>
              <a:t>* </a:t>
            </a:r>
          </a:p>
          <a:p>
            <a:pPr algn="ctr"/>
            <a:r>
              <a:rPr lang="en-GB" sz="2400" dirty="0"/>
              <a:t> and the ISS/ISOLDE Collaboration</a:t>
            </a:r>
          </a:p>
          <a:p>
            <a:pPr algn="ctr"/>
            <a:endParaRPr lang="en-GB" sz="2000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5873115"/>
            <a:ext cx="37510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Proposal for INTC 2017</a:t>
            </a:r>
          </a:p>
          <a:p>
            <a:pPr algn="ctr"/>
            <a:endParaRPr lang="en-GB" sz="2000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065913" y="6550223"/>
            <a:ext cx="3078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420FC1"/>
                </a:solidFill>
              </a:rPr>
              <a:t>* PhD Students starting 2016/2017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05264"/>
            <a:ext cx="1141366" cy="720080"/>
          </a:xfrm>
          <a:prstGeom prst="rect">
            <a:avLst/>
          </a:prstGeom>
        </p:spPr>
      </p:pic>
      <p:pic>
        <p:nvPicPr>
          <p:cNvPr id="9" name="Picture 8" descr="12385-00-a0-nu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068960"/>
            <a:ext cx="2773128" cy="2823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2-238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764704"/>
            <a:ext cx="7128792" cy="51610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908720"/>
            <a:ext cx="383438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92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91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90</a:t>
            </a:r>
          </a:p>
          <a:p>
            <a:endParaRPr lang="en-GB" dirty="0"/>
          </a:p>
          <a:p>
            <a:r>
              <a:rPr lang="en-GB" dirty="0"/>
              <a:t>89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88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87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86</a:t>
            </a:r>
          </a:p>
          <a:p>
            <a:endParaRPr lang="en-GB" dirty="0"/>
          </a:p>
          <a:p>
            <a:r>
              <a:rPr lang="en-GB" dirty="0"/>
              <a:t>85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84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0352" y="692696"/>
            <a:ext cx="1080120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5896" y="1916832"/>
            <a:ext cx="1080120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7864" y="245202"/>
            <a:ext cx="3346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</a:rPr>
              <a:t>Possible Isolde Targets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2-234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55" y="1196752"/>
            <a:ext cx="8401213" cy="38164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52122" y="2758523"/>
            <a:ext cx="1000930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56376" y="2190843"/>
            <a:ext cx="1000930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3814" y="5041707"/>
            <a:ext cx="3735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/>
              <a:t>227</a:t>
            </a:r>
            <a:r>
              <a:rPr lang="en-GB" dirty="0"/>
              <a:t>Ac (fissile) – as yet no (</a:t>
            </a:r>
            <a:r>
              <a:rPr lang="en-GB" dirty="0" err="1"/>
              <a:t>d,p</a:t>
            </a:r>
            <a:r>
              <a:rPr lang="en-GB" dirty="0"/>
              <a:t>) reaction data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55776" y="3478603"/>
            <a:ext cx="1696346" cy="167858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56176" y="1700808"/>
            <a:ext cx="1000930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cxnSp>
        <p:nvCxnSpPr>
          <p:cNvPr id="9" name="Straight Arrow Connector 8"/>
          <p:cNvCxnSpPr>
            <a:stCxn id="3" idx="0"/>
          </p:cNvCxnSpPr>
          <p:nvPr/>
        </p:nvCxnSpPr>
        <p:spPr>
          <a:xfrm>
            <a:off x="4655362" y="1196752"/>
            <a:ext cx="1500814" cy="504057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70451" y="764704"/>
            <a:ext cx="6173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/>
              <a:t>231</a:t>
            </a:r>
            <a:r>
              <a:rPr lang="en-GB" dirty="0"/>
              <a:t>Pa (fissile) – as yet no (</a:t>
            </a:r>
            <a:r>
              <a:rPr lang="en-GB" dirty="0" err="1"/>
              <a:t>d,p</a:t>
            </a:r>
            <a:r>
              <a:rPr lang="en-GB" dirty="0"/>
              <a:t>) reaction data – production from </a:t>
            </a:r>
            <a:r>
              <a:rPr lang="en-GB" baseline="30000" dirty="0"/>
              <a:t>238</a:t>
            </a:r>
            <a:r>
              <a:rPr lang="en-GB" dirty="0"/>
              <a:t>U target?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52069"/>
            <a:ext cx="7047552" cy="36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259632" y="378904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6338" y="1586718"/>
            <a:ext cx="5707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aseline="30000" dirty="0"/>
              <a:t>227</a:t>
            </a:r>
            <a:r>
              <a:rPr lang="en-GB" sz="2000" dirty="0"/>
              <a:t>Ac Production from 800 MeV Protons on </a:t>
            </a:r>
            <a:r>
              <a:rPr lang="en-GB" sz="2000" baseline="30000" dirty="0"/>
              <a:t>232</a:t>
            </a:r>
            <a:r>
              <a:rPr lang="en-GB" sz="2000" dirty="0"/>
              <a:t>Th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79844" y="6165304"/>
            <a:ext cx="44628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Engle </a:t>
            </a:r>
            <a:r>
              <a:rPr lang="en-GB" i="1" dirty="0"/>
              <a:t>et al</a:t>
            </a:r>
            <a:r>
              <a:rPr lang="en-GB" dirty="0"/>
              <a:t>, PHYSICAL REVIEW C </a:t>
            </a:r>
            <a:r>
              <a:rPr lang="en-GB" b="1" dirty="0"/>
              <a:t>88</a:t>
            </a:r>
            <a:r>
              <a:rPr lang="en-GB" dirty="0"/>
              <a:t>, 014604 (2013)</a:t>
            </a:r>
          </a:p>
        </p:txBody>
      </p:sp>
    </p:spTree>
    <p:extLst>
      <p:ext uri="{BB962C8B-B14F-4D97-AF65-F5344CB8AC3E}">
        <p14:creationId xmlns:p14="http://schemas.microsoft.com/office/powerpoint/2010/main" val="1084604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Outline Proposal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2348880"/>
            <a:ext cx="84753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Implement 3 </a:t>
            </a:r>
            <a:r>
              <a:rPr lang="en-GB" sz="1800" dirty="0" err="1"/>
              <a:t>FiFI</a:t>
            </a:r>
            <a:r>
              <a:rPr lang="en-GB" sz="1800" dirty="0"/>
              <a:t> arms and recoil detector for fission-fragment detection at ISS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Use actinide beams that can be extracted from a used target during LS2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Measure (</a:t>
            </a:r>
            <a:r>
              <a:rPr lang="en-GB" sz="1800" dirty="0" err="1"/>
              <a:t>d,pF</a:t>
            </a:r>
            <a:r>
              <a:rPr lang="en-GB" sz="1800" dirty="0"/>
              <a:t>) cross section as a function of E* and J near threshold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1091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/>
          <a:lstStyle/>
          <a:p>
            <a:r>
              <a:rPr lang="en-GB" sz="3600" b="1" dirty="0">
                <a:solidFill>
                  <a:srgbClr val="002060"/>
                </a:solidFill>
              </a:rPr>
              <a:t>(</a:t>
            </a:r>
            <a:r>
              <a:rPr lang="en-GB" sz="3600" b="1" dirty="0" err="1">
                <a:solidFill>
                  <a:srgbClr val="002060"/>
                </a:solidFill>
              </a:rPr>
              <a:t>d,pF</a:t>
            </a:r>
            <a:r>
              <a:rPr lang="en-GB" sz="3600" b="1" dirty="0">
                <a:solidFill>
                  <a:srgbClr val="002060"/>
                </a:solidFill>
              </a:rPr>
              <a:t>) as a Surrogate Reaction for (</a:t>
            </a:r>
            <a:r>
              <a:rPr lang="en-GB" sz="3600" b="1" dirty="0" err="1">
                <a:solidFill>
                  <a:srgbClr val="002060"/>
                </a:solidFill>
              </a:rPr>
              <a:t>n,F</a:t>
            </a:r>
            <a:r>
              <a:rPr lang="en-GB" sz="3600" b="1" dirty="0">
                <a:solidFill>
                  <a:srgbClr val="002060"/>
                </a:solidFill>
              </a:rPr>
              <a:t>) 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808" y="1556792"/>
            <a:ext cx="5992912" cy="339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87824" y="5949280"/>
            <a:ext cx="4141583" cy="67710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GB" dirty="0"/>
          </a:p>
          <a:p>
            <a:r>
              <a:rPr lang="en-GB" sz="1200" dirty="0"/>
              <a:t>Brit and Cramer, PHYSICAL REVIEW C </a:t>
            </a:r>
            <a:r>
              <a:rPr lang="en-GB" sz="1200" b="1" dirty="0"/>
              <a:t>2, 1758(1970)</a:t>
            </a:r>
            <a:endParaRPr lang="en-GB" sz="1200" dirty="0"/>
          </a:p>
          <a:p>
            <a:r>
              <a:rPr lang="en-GB" sz="1200" dirty="0" err="1"/>
              <a:t>Ducasse</a:t>
            </a:r>
            <a:r>
              <a:rPr lang="en-GB" sz="1200" dirty="0"/>
              <a:t>, </a:t>
            </a:r>
            <a:r>
              <a:rPr lang="en-GB" sz="1200" i="1" dirty="0"/>
              <a:t>et al</a:t>
            </a:r>
            <a:r>
              <a:rPr lang="en-GB" sz="1200" dirty="0"/>
              <a:t>., PHYSICAL REVIEW C </a:t>
            </a:r>
            <a:r>
              <a:rPr lang="en-GB" sz="1200" b="1" dirty="0"/>
              <a:t>94, 024614 (2016)</a:t>
            </a:r>
            <a:endParaRPr lang="en-GB" sz="1200" dirty="0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4221088"/>
            <a:ext cx="3941068" cy="55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179512" y="3645024"/>
            <a:ext cx="3888432" cy="2016224"/>
            <a:chOff x="179512" y="3645024"/>
            <a:chExt cx="3888432" cy="2016224"/>
          </a:xfrm>
        </p:grpSpPr>
        <p:sp>
          <p:nvSpPr>
            <p:cNvPr id="4" name="TextBox 3"/>
            <p:cNvSpPr txBox="1"/>
            <p:nvPr/>
          </p:nvSpPr>
          <p:spPr>
            <a:xfrm>
              <a:off x="251520" y="3717032"/>
              <a:ext cx="36583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Aim to produce similar Compound Nucleus </a:t>
              </a:r>
            </a:p>
            <a:p>
              <a:pPr algn="ctr"/>
              <a:r>
                <a:rPr lang="en-GB" dirty="0"/>
                <a:t>State to neutron capture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2051720" y="4581128"/>
              <a:ext cx="72008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4" idx="0"/>
            </p:cNvCxnSpPr>
            <p:nvPr/>
          </p:nvCxnSpPr>
          <p:spPr>
            <a:xfrm flipH="1" flipV="1">
              <a:off x="3347864" y="4725144"/>
              <a:ext cx="346409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827584" y="4725144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043608" y="4869160"/>
              <a:ext cx="23615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Formation by capture (calc)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47864" y="5229200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Decay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520" y="5157192"/>
              <a:ext cx="20457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Desired n cross section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9512" y="3645024"/>
              <a:ext cx="3888432" cy="20162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692696"/>
            <a:ext cx="7912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</a:rPr>
              <a:t>Energetics</a:t>
            </a:r>
            <a:r>
              <a:rPr lang="en-GB" sz="2800" b="1" dirty="0">
                <a:solidFill>
                  <a:srgbClr val="002060"/>
                </a:solidFill>
              </a:rPr>
              <a:t> of (</a:t>
            </a:r>
            <a:r>
              <a:rPr lang="en-GB" sz="2800" b="1" dirty="0" err="1">
                <a:solidFill>
                  <a:srgbClr val="002060"/>
                </a:solidFill>
              </a:rPr>
              <a:t>d,pF</a:t>
            </a:r>
            <a:r>
              <a:rPr lang="en-GB" sz="2800" b="1" dirty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en-GB" sz="2000" b="1" dirty="0">
                <a:solidFill>
                  <a:srgbClr val="002060"/>
                </a:solidFill>
              </a:rPr>
              <a:t>(</a:t>
            </a:r>
            <a:r>
              <a:rPr lang="en-GB" sz="2000" b="1" dirty="0" err="1">
                <a:solidFill>
                  <a:srgbClr val="002060"/>
                </a:solidFill>
              </a:rPr>
              <a:t>d,p</a:t>
            </a:r>
            <a:r>
              <a:rPr lang="en-GB" sz="2000" b="1" dirty="0">
                <a:solidFill>
                  <a:srgbClr val="002060"/>
                </a:solidFill>
              </a:rPr>
              <a:t>) allows Measurement of Fission Threshold in Fissile Nuclei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35696" y="1772816"/>
            <a:ext cx="6631318" cy="4392488"/>
            <a:chOff x="1835696" y="2204864"/>
            <a:chExt cx="6631318" cy="4392488"/>
          </a:xfrm>
        </p:grpSpPr>
        <p:pic>
          <p:nvPicPr>
            <p:cNvPr id="3" name="Picture 2" descr="FisisonTransfer_6267299485771091715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5696" y="2204864"/>
              <a:ext cx="6631318" cy="4392488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2627784" y="2204864"/>
              <a:ext cx="5342804" cy="2736304"/>
              <a:chOff x="2627784" y="2204864"/>
              <a:chExt cx="5342804" cy="2736304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>
                <a:off x="2627784" y="2636912"/>
                <a:ext cx="1584176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2915816" y="2204864"/>
                <a:ext cx="9300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n capture</a:t>
                </a: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H="1">
                <a:off x="4572000" y="4005064"/>
                <a:ext cx="1800200" cy="9361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6444208" y="3789040"/>
                <a:ext cx="15263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Threshold region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2627784" y="4077072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Fission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0072" y="616530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 err="1"/>
              <a:t>Ducasse</a:t>
            </a:r>
            <a:r>
              <a:rPr lang="en-GB" sz="1100" dirty="0"/>
              <a:t>, </a:t>
            </a:r>
            <a:r>
              <a:rPr lang="en-GB" sz="1100" i="1" dirty="0"/>
              <a:t>et al</a:t>
            </a:r>
            <a:r>
              <a:rPr lang="en-GB" sz="1100" dirty="0"/>
              <a:t>., PHYSICAL REVIEW C </a:t>
            </a:r>
            <a:r>
              <a:rPr lang="en-GB" sz="1100" b="1" dirty="0"/>
              <a:t>94, 024614 (2016)</a:t>
            </a:r>
            <a:endParaRPr lang="en-GB" sz="1100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2094925"/>
            <a:ext cx="4351386" cy="409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2780928"/>
            <a:ext cx="492037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4644008" y="4143547"/>
            <a:ext cx="1060945" cy="9416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7544" y="515719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/>
              <a:t>Erskine, PHYSICAL REVIEW C </a:t>
            </a:r>
            <a:r>
              <a:rPr lang="en-GB" sz="1100" b="1" dirty="0"/>
              <a:t>17, 934 (1978)</a:t>
            </a:r>
            <a:endParaRPr lang="en-GB" sz="11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876256" y="1916832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40152" y="1628800"/>
            <a:ext cx="2274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Activation energy 6.2 </a:t>
            </a:r>
            <a:r>
              <a:rPr lang="en-GB" dirty="0" err="1"/>
              <a:t>MeV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76874" y="548680"/>
            <a:ext cx="7680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</a:rPr>
              <a:t>Energetics</a:t>
            </a:r>
            <a:r>
              <a:rPr lang="en-GB" sz="2800" b="1" dirty="0">
                <a:solidFill>
                  <a:srgbClr val="002060"/>
                </a:solidFill>
              </a:rPr>
              <a:t> of (</a:t>
            </a:r>
            <a:r>
              <a:rPr lang="en-GB" sz="2800" b="1" dirty="0" err="1">
                <a:solidFill>
                  <a:srgbClr val="002060"/>
                </a:solidFill>
              </a:rPr>
              <a:t>d,pF</a:t>
            </a:r>
            <a:r>
              <a:rPr lang="en-GB" sz="2800" b="1" dirty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en-GB" sz="2000" b="1" dirty="0">
                <a:solidFill>
                  <a:srgbClr val="002060"/>
                </a:solidFill>
              </a:rPr>
              <a:t>Compound Nucleus states in Continuum above S</a:t>
            </a:r>
            <a:r>
              <a:rPr lang="en-GB" sz="2000" b="1" baseline="-25000" dirty="0">
                <a:solidFill>
                  <a:srgbClr val="002060"/>
                </a:solidFill>
              </a:rPr>
              <a:t>n</a:t>
            </a:r>
            <a:r>
              <a:rPr lang="en-GB" sz="2000" b="1" dirty="0">
                <a:solidFill>
                  <a:srgbClr val="002060"/>
                </a:solidFill>
              </a:rPr>
              <a:t> (e.g. </a:t>
            </a:r>
            <a:r>
              <a:rPr lang="en-GB" sz="2000" b="1" baseline="30000" dirty="0">
                <a:solidFill>
                  <a:srgbClr val="002060"/>
                </a:solidFill>
              </a:rPr>
              <a:t>239</a:t>
            </a:r>
            <a:r>
              <a:rPr lang="en-GB" sz="2000" b="1" dirty="0">
                <a:solidFill>
                  <a:srgbClr val="002060"/>
                </a:solidFill>
              </a:rPr>
              <a:t>U)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1640" y="1628800"/>
            <a:ext cx="43733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Probe fission barrier region with measurement of</a:t>
            </a:r>
          </a:p>
          <a:p>
            <a:pPr algn="ctr"/>
            <a:r>
              <a:rPr lang="en-GB" b="1" dirty="0">
                <a:solidFill>
                  <a:srgbClr val="7030A0"/>
                </a:solidFill>
              </a:rPr>
              <a:t>L </a:t>
            </a:r>
            <a:r>
              <a:rPr lang="en-GB" b="1" dirty="0" smtClean="0">
                <a:solidFill>
                  <a:srgbClr val="7030A0"/>
                </a:solidFill>
              </a:rPr>
              <a:t>transfer</a:t>
            </a:r>
          </a:p>
          <a:p>
            <a:pPr algn="ctr"/>
            <a:r>
              <a:rPr lang="en-GB" b="1" dirty="0" smtClean="0">
                <a:solidFill>
                  <a:srgbClr val="7030A0"/>
                </a:solidFill>
              </a:rPr>
              <a:t>Control over deuteron break-up required</a:t>
            </a:r>
            <a:endParaRPr lang="en-GB" b="1" dirty="0">
              <a:solidFill>
                <a:srgbClr val="7030A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220072" y="2060848"/>
            <a:ext cx="1440160" cy="115212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eft Brace 2"/>
          <p:cNvSpPr>
            <a:spLocks noChangeAspect="1"/>
          </p:cNvSpPr>
          <p:nvPr/>
        </p:nvSpPr>
        <p:spPr>
          <a:xfrm>
            <a:off x="5704956" y="5043907"/>
            <a:ext cx="58635" cy="344905"/>
          </a:xfrm>
          <a:prstGeom prst="leftBrace">
            <a:avLst/>
          </a:prstGeom>
          <a:ln w="22225"/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en-GB" sz="3200" dirty="0"/>
              <a:t>Importance of L-transfer in Surrogate Reactions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9892"/>
            <a:ext cx="391735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6833" y="6362164"/>
            <a:ext cx="7028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Escher et al., REVIEWS OF MODERN PHYSICS, VOLUME 84, JANUARY–MARCH 2012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8" y="980728"/>
            <a:ext cx="3528392" cy="269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576" y="3645024"/>
            <a:ext cx="3528392" cy="244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71431" y="5134751"/>
            <a:ext cx="3453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surrogate reaction method works if</a:t>
            </a:r>
          </a:p>
          <a:p>
            <a:r>
              <a:rPr lang="en-GB" dirty="0"/>
              <a:t>the reactions match the distributions of </a:t>
            </a:r>
            <a:r>
              <a:rPr lang="en-GB" dirty="0" err="1"/>
              <a:t>J</a:t>
            </a:r>
            <a:r>
              <a:rPr lang="en-GB" baseline="30000" dirty="0" err="1">
                <a:latin typeface="Symbol" pitchFamily="18" charset="2"/>
              </a:rPr>
              <a:t>p</a:t>
            </a:r>
            <a:endParaRPr lang="en-GB" dirty="0">
              <a:latin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5816587"/>
            <a:ext cx="4355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Calculations show fission at low energy sensitive to J</a:t>
            </a:r>
          </a:p>
          <a:p>
            <a:r>
              <a:rPr lang="en-GB" dirty="0"/>
              <a:t>Need to measure L-transfer in (</a:t>
            </a:r>
            <a:r>
              <a:rPr lang="en-GB" dirty="0" err="1"/>
              <a:t>d,pF</a:t>
            </a:r>
            <a:r>
              <a:rPr lang="en-GB" dirty="0"/>
              <a:t>)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831632" y="4693163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831632" y="2964971"/>
            <a:ext cx="432048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788024" y="1052736"/>
            <a:ext cx="3981128" cy="4741494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259632" y="393305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/>
              <a:t>Chiba &amp; Iwamoto, 2010, Phys. Rev. C81,044604.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31640" y="278092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00" dirty="0"/>
              <a:t>Escher &amp; Dietrich, 2006, Phys. Rev. C74,054601</a:t>
            </a:r>
            <a:endParaRPr lang="en-GB" sz="10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4211960" y="5085184"/>
            <a:ext cx="216024" cy="432048"/>
          </a:xfrm>
          <a:prstGeom prst="straightConnector1">
            <a:avLst/>
          </a:prstGeom>
          <a:ln w="76200">
            <a:solidFill>
              <a:srgbClr val="420FC1"/>
            </a:solidFill>
            <a:tailEnd type="triangle"/>
          </a:ln>
          <a:effectLst>
            <a:innerShdw blurRad="63500" dist="50800" dir="13500000">
              <a:srgbClr val="420FC1">
                <a:alpha val="46000"/>
              </a:srgbClr>
            </a:innerShdw>
          </a:effectLst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70854" y="1134784"/>
            <a:ext cx="37545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Weisskopf</a:t>
            </a:r>
            <a:r>
              <a:rPr lang="en-GB" i="1" dirty="0" smtClean="0"/>
              <a:t>-Ewing</a:t>
            </a:r>
            <a:r>
              <a:rPr lang="en-GB" dirty="0" smtClean="0"/>
              <a:t> Limit</a:t>
            </a:r>
            <a:r>
              <a:rPr lang="en-GB" dirty="0" smtClean="0"/>
              <a:t>: Surrogate and direct </a:t>
            </a:r>
          </a:p>
          <a:p>
            <a:r>
              <a:rPr lang="en-GB" dirty="0" smtClean="0"/>
              <a:t>Reactions</a:t>
            </a:r>
            <a:r>
              <a:rPr lang="en-GB" dirty="0" smtClean="0"/>
              <a:t> have same J and </a:t>
            </a:r>
            <a:r>
              <a:rPr lang="el-GR" dirty="0" smtClean="0"/>
              <a:t>π</a:t>
            </a:r>
            <a:r>
              <a:rPr lang="en-GB" dirty="0" smtClean="0"/>
              <a:t> distribution </a:t>
            </a:r>
          </a:p>
          <a:p>
            <a:r>
              <a:rPr lang="en-GB" dirty="0" smtClean="0"/>
              <a:t>OR decay </a:t>
            </a:r>
            <a:r>
              <a:rPr lang="en-GB" dirty="0"/>
              <a:t>i</a:t>
            </a:r>
            <a:r>
              <a:rPr lang="en-GB" dirty="0" smtClean="0"/>
              <a:t>ndependent of 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8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2420888"/>
            <a:ext cx="641101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rc 8"/>
          <p:cNvSpPr/>
          <p:nvPr/>
        </p:nvSpPr>
        <p:spPr>
          <a:xfrm rot="10198984" flipV="1">
            <a:off x="3141655" y="3520301"/>
            <a:ext cx="5354853" cy="313946"/>
          </a:xfrm>
          <a:prstGeom prst="arc">
            <a:avLst/>
          </a:prstGeom>
          <a:ln w="539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148064" y="41490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7030A0"/>
                </a:solidFill>
              </a:rPr>
              <a:t>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2200" y="52292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7030A0"/>
                </a:solidFill>
              </a:rPr>
              <a:t>BRAGG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576" y="1052736"/>
            <a:ext cx="80071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Three </a:t>
            </a:r>
            <a:r>
              <a:rPr lang="en-GB" sz="1600" dirty="0" err="1">
                <a:solidFill>
                  <a:srgbClr val="002060"/>
                </a:solidFill>
              </a:rPr>
              <a:t>FiFi</a:t>
            </a:r>
            <a:r>
              <a:rPr lang="en-GB" sz="1600" dirty="0">
                <a:solidFill>
                  <a:srgbClr val="002060"/>
                </a:solidFill>
              </a:rPr>
              <a:t> Arms for Fragment Detection already in service – used at CERN (STEFF)</a:t>
            </a:r>
          </a:p>
          <a:p>
            <a:endParaRPr lang="en-GB" sz="1600" dirty="0">
              <a:solidFill>
                <a:srgbClr val="002060"/>
              </a:solidFill>
            </a:endParaRPr>
          </a:p>
          <a:p>
            <a:r>
              <a:rPr lang="en-GB" sz="1600" dirty="0">
                <a:solidFill>
                  <a:srgbClr val="002060"/>
                </a:solidFill>
              </a:rPr>
              <a:t>Each </a:t>
            </a:r>
            <a:r>
              <a:rPr lang="en-GB" sz="1600" dirty="0" err="1">
                <a:solidFill>
                  <a:srgbClr val="002060"/>
                </a:solidFill>
              </a:rPr>
              <a:t>FiFi</a:t>
            </a:r>
            <a:r>
              <a:rPr lang="en-GB" sz="1600" dirty="0">
                <a:solidFill>
                  <a:srgbClr val="002060"/>
                </a:solidFill>
              </a:rPr>
              <a:t> detector composed of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SED MCP for ns fission fragment timing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Bragg ion chamber for fragment energy measurement (~1MeV Resolution)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9912" y="260648"/>
            <a:ext cx="174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FiFI@ISS</a:t>
            </a:r>
            <a:endParaRPr lang="en-GB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695450" y="3289300"/>
            <a:ext cx="1371600" cy="796925"/>
          </a:xfrm>
          <a:custGeom>
            <a:avLst/>
            <a:gdLst>
              <a:gd name="connsiteX0" fmla="*/ 1371600 w 1371600"/>
              <a:gd name="connsiteY0" fmla="*/ 796925 h 796925"/>
              <a:gd name="connsiteX1" fmla="*/ 619125 w 1371600"/>
              <a:gd name="connsiteY1" fmla="*/ 6350 h 796925"/>
              <a:gd name="connsiteX2" fmla="*/ 0 w 1371600"/>
              <a:gd name="connsiteY2" fmla="*/ 758825 h 79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796925">
                <a:moveTo>
                  <a:pt x="1371600" y="796925"/>
                </a:moveTo>
                <a:cubicBezTo>
                  <a:pt x="1109662" y="404812"/>
                  <a:pt x="847725" y="12700"/>
                  <a:pt x="619125" y="6350"/>
                </a:cubicBezTo>
                <a:cubicBezTo>
                  <a:pt x="390525" y="0"/>
                  <a:pt x="195262" y="379412"/>
                  <a:pt x="0" y="758825"/>
                </a:cubicBezTo>
              </a:path>
            </a:pathLst>
          </a:cu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275856" y="4149080"/>
            <a:ext cx="4968552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3848" y="3501008"/>
            <a:ext cx="1460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FF ~</a:t>
            </a:r>
            <a:r>
              <a:rPr lang="en-GB" dirty="0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en-GB" dirty="0">
                <a:solidFill>
                  <a:srgbClr val="0070C0"/>
                </a:solidFill>
              </a:rPr>
              <a:t>/2 in COM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35696" y="2924944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Proton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84368" y="4293096"/>
            <a:ext cx="95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Beam</a:t>
            </a:r>
          </a:p>
          <a:p>
            <a:r>
              <a:rPr lang="en-GB" dirty="0">
                <a:solidFill>
                  <a:srgbClr val="00B050"/>
                </a:solidFill>
              </a:rPr>
              <a:t>~9 </a:t>
            </a:r>
            <a:r>
              <a:rPr lang="en-GB" dirty="0" err="1">
                <a:solidFill>
                  <a:srgbClr val="00B050"/>
                </a:solidFill>
              </a:rPr>
              <a:t>MeV</a:t>
            </a:r>
            <a:r>
              <a:rPr lang="en-GB" dirty="0">
                <a:solidFill>
                  <a:srgbClr val="00B050"/>
                </a:solidFill>
              </a:rPr>
              <a:t>/u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en-GB" dirty="0"/>
              <a:t>Fission-fragment Detectors</a:t>
            </a:r>
          </a:p>
        </p:txBody>
      </p:sp>
      <p:pic>
        <p:nvPicPr>
          <p:cNvPr id="3" name="Picture 2" descr="12385-00-a0-nu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136748"/>
            <a:ext cx="4213288" cy="4289204"/>
          </a:xfrm>
          <a:prstGeom prst="rect">
            <a:avLst/>
          </a:prstGeom>
        </p:spPr>
      </p:pic>
      <p:pic>
        <p:nvPicPr>
          <p:cNvPr id="4" name="Picture 3" descr="ISOL%2016-06-17%20(6)_med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916832"/>
            <a:ext cx="4283968" cy="321297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627784" y="3501008"/>
            <a:ext cx="2376264" cy="144016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72200" y="2276872"/>
            <a:ext cx="174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FiFI@ISS</a:t>
            </a:r>
            <a:endParaRPr lang="en-GB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6296" y="4221088"/>
            <a:ext cx="140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Recoil Detector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39276"/>
          <a:stretch/>
        </p:blipFill>
        <p:spPr bwMode="auto">
          <a:xfrm>
            <a:off x="323528" y="2348880"/>
            <a:ext cx="3132000" cy="270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1700808"/>
            <a:ext cx="5198485" cy="225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70227"/>
            <a:ext cx="5159835" cy="226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3404" y="764704"/>
            <a:ext cx="5145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Path of Fission Fragments in B Field</a:t>
            </a:r>
          </a:p>
          <a:p>
            <a:pPr algn="ctr"/>
            <a:r>
              <a:rPr lang="en-GB" sz="1600" dirty="0"/>
              <a:t>Trajectory calculations: M. </a:t>
            </a:r>
            <a:r>
              <a:rPr lang="en-GB" sz="1600" dirty="0" err="1"/>
              <a:t>Labiche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15524" y="1962389"/>
            <a:ext cx="3196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Cone corresponds to 0 to </a:t>
            </a:r>
            <a:r>
              <a:rPr lang="en-GB" dirty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GB" dirty="0">
                <a:solidFill>
                  <a:schemeClr val="tx1"/>
                </a:solidFill>
              </a:rPr>
              <a:t>/2 in COM </a:t>
            </a:r>
          </a:p>
        </p:txBody>
      </p:sp>
    </p:spTree>
    <p:extLst>
      <p:ext uri="{BB962C8B-B14F-4D97-AF65-F5344CB8AC3E}">
        <p14:creationId xmlns:p14="http://schemas.microsoft.com/office/powerpoint/2010/main" val="3542890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332656"/>
            <a:ext cx="8229600" cy="1143000"/>
          </a:xfrm>
        </p:spPr>
        <p:txBody>
          <a:bodyPr/>
          <a:lstStyle/>
          <a:p>
            <a:r>
              <a:rPr lang="en-GB" sz="3200" dirty="0"/>
              <a:t>Possible Start Detector for FF TOF &amp; Mass?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07704" y="3968905"/>
            <a:ext cx="51125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15270" y="3006824"/>
            <a:ext cx="0" cy="49884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92819" y="2636478"/>
            <a:ext cx="0" cy="1152128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4" idx="0"/>
          </p:cNvCxnSpPr>
          <p:nvPr/>
        </p:nvCxnSpPr>
        <p:spPr>
          <a:xfrm flipV="1">
            <a:off x="3423209" y="1569263"/>
            <a:ext cx="3600400" cy="2399642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683568" y="2491217"/>
            <a:ext cx="1591049" cy="1297389"/>
            <a:chOff x="1619671" y="2491651"/>
            <a:chExt cx="1591049" cy="1297389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763688" y="3789040"/>
              <a:ext cx="144016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763688" y="2564904"/>
              <a:ext cx="1421413" cy="1080120"/>
            </a:xfrm>
            <a:prstGeom prst="line">
              <a:avLst/>
            </a:prstGeom>
            <a:ln w="381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1619671" y="2491651"/>
              <a:ext cx="1421413" cy="1080120"/>
            </a:xfrm>
            <a:prstGeom prst="line">
              <a:avLst/>
            </a:prstGeom>
            <a:ln w="381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210720" y="2600908"/>
              <a:ext cx="0" cy="1152128"/>
            </a:xfrm>
            <a:prstGeom prst="line">
              <a:avLst/>
            </a:prstGeom>
            <a:ln w="381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1763688" y="3669642"/>
              <a:ext cx="1440160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298395" y="3933056"/>
            <a:ext cx="2824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Channel Plates (Triangular Box?)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856513" y="2190769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-4 kV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80174" y="2190769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GND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490007" y="2190768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-2 kV</a:t>
            </a:r>
          </a:p>
        </p:txBody>
      </p:sp>
      <p:sp>
        <p:nvSpPr>
          <p:cNvPr id="54" name="Freeform 53"/>
          <p:cNvSpPr/>
          <p:nvPr/>
        </p:nvSpPr>
        <p:spPr>
          <a:xfrm>
            <a:off x="179512" y="1124744"/>
            <a:ext cx="3243697" cy="2844161"/>
          </a:xfrm>
          <a:custGeom>
            <a:avLst/>
            <a:gdLst>
              <a:gd name="connsiteX0" fmla="*/ 1371600 w 1371600"/>
              <a:gd name="connsiteY0" fmla="*/ 796925 h 796925"/>
              <a:gd name="connsiteX1" fmla="*/ 619125 w 1371600"/>
              <a:gd name="connsiteY1" fmla="*/ 6350 h 796925"/>
              <a:gd name="connsiteX2" fmla="*/ 0 w 1371600"/>
              <a:gd name="connsiteY2" fmla="*/ 758825 h 79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796925">
                <a:moveTo>
                  <a:pt x="1371600" y="796925"/>
                </a:moveTo>
                <a:cubicBezTo>
                  <a:pt x="1109662" y="404812"/>
                  <a:pt x="847725" y="12700"/>
                  <a:pt x="619125" y="6350"/>
                </a:cubicBezTo>
                <a:cubicBezTo>
                  <a:pt x="390525" y="0"/>
                  <a:pt x="195262" y="379412"/>
                  <a:pt x="0" y="758825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4994235" y="3417448"/>
            <a:ext cx="893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SED Foil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411760" y="1484784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Proton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835434" y="4464113"/>
            <a:ext cx="59121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Electron trajectories: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Path in mirror?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Will B field affect timing resolution?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 should help by constraining SE horizontal path </a:t>
            </a:r>
          </a:p>
          <a:p>
            <a:r>
              <a:rPr lang="en-GB" dirty="0"/>
              <a:t>                – large gap between SED and CP assembly possible</a:t>
            </a:r>
          </a:p>
          <a:p>
            <a:endParaRPr lang="en-GB" dirty="0"/>
          </a:p>
          <a:p>
            <a:r>
              <a:rPr lang="en-GB" dirty="0"/>
              <a:t>Does SED arrangement interfere with proton or FF detection?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Could be either upstream or downstream – opposite side to protons?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Thin SED foil ~100nm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948264" y="1340768"/>
            <a:ext cx="167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Fission Fragment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6291" y="3829437"/>
            <a:ext cx="1499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Beam Direction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276534" y="3031277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S.E.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335877" y="3351784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GND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020272" y="1628800"/>
            <a:ext cx="1745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To </a:t>
            </a:r>
            <a:r>
              <a:rPr lang="en-GB" dirty="0" err="1"/>
              <a:t>FiFI</a:t>
            </a:r>
            <a:r>
              <a:rPr lang="en-GB" dirty="0"/>
              <a:t> in 10s of ns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3423209" y="1925216"/>
            <a:ext cx="3749463" cy="2043689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515270" y="2636478"/>
            <a:ext cx="0" cy="1152128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56" idx="1"/>
          </p:cNvCxnSpPr>
          <p:nvPr/>
        </p:nvCxnSpPr>
        <p:spPr>
          <a:xfrm flipH="1" flipV="1">
            <a:off x="4572000" y="3256248"/>
            <a:ext cx="422235" cy="3150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bcssags\AppData\Local\Microsoft\Windows\Temporary Internet Files\Content.IE5\9XPZUL6R\150px-Helix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561" y="2769084"/>
            <a:ext cx="276552" cy="407454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bcssags\AppData\Local\Microsoft\Windows\Temporary Internet Files\Content.IE5\9XPZUL6R\150px-Helix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67" y="2769084"/>
            <a:ext cx="271691" cy="400292"/>
          </a:xfrm>
          <a:prstGeom prst="rect">
            <a:avLst/>
          </a:prstGeom>
          <a:noFill/>
          <a:effectLst>
            <a:reflection stA="3000" endPos="65000" dist="50800" dir="5400000" sy="-100000" algn="bl" rotWithShape="0"/>
          </a:effectLst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mbcssags\AppData\Local\Microsoft\Windows\Temporary Internet Files\Content.IE5\9XPZUL6R\150px-Helix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63" y="2760117"/>
            <a:ext cx="288494" cy="425048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c 2"/>
          <p:cNvSpPr/>
          <p:nvPr/>
        </p:nvSpPr>
        <p:spPr>
          <a:xfrm>
            <a:off x="4172081" y="2962786"/>
            <a:ext cx="291907" cy="171968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1691680" y="2924944"/>
            <a:ext cx="2582146" cy="302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91680" y="2924944"/>
            <a:ext cx="0" cy="5853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173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12162</TotalTime>
  <Words>671</Words>
  <Application>Microsoft Macintosh PowerPoint</Application>
  <PresentationFormat>On-screen Show (4:3)</PresentationFormat>
  <Paragraphs>124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Symbol</vt:lpstr>
      <vt:lpstr>Arial</vt:lpstr>
      <vt:lpstr>Office Theme</vt:lpstr>
      <vt:lpstr>Actinide Transfer-Induced Fission In Inverse Kinematics with ISS</vt:lpstr>
      <vt:lpstr>(d,pF) as a Surrogate Reaction for (n,F) </vt:lpstr>
      <vt:lpstr>PowerPoint Presentation</vt:lpstr>
      <vt:lpstr>PowerPoint Presentation</vt:lpstr>
      <vt:lpstr>Importance of L-transfer in Surrogate Reactions</vt:lpstr>
      <vt:lpstr>PowerPoint Presentation</vt:lpstr>
      <vt:lpstr>Fission-fragment Detectors</vt:lpstr>
      <vt:lpstr>PowerPoint Presentation</vt:lpstr>
      <vt:lpstr>Possible Start Detector for FF TOF &amp; Mass?</vt:lpstr>
      <vt:lpstr>PowerPoint Presentation</vt:lpstr>
      <vt:lpstr>PowerPoint Presentation</vt:lpstr>
      <vt:lpstr>PowerPoint Presentation</vt:lpstr>
      <vt:lpstr>Outline Proposal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STEFF</dc:title>
  <dc:creator>mbdxjem6</dc:creator>
  <cp:lastModifiedBy>Microsoft Office User</cp:lastModifiedBy>
  <cp:revision>249</cp:revision>
  <cp:lastPrinted>2017-07-13T13:37:17Z</cp:lastPrinted>
  <dcterms:modified xsi:type="dcterms:W3CDTF">2017-07-14T09:12:45Z</dcterms:modified>
</cp:coreProperties>
</file>