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333" r:id="rId2"/>
    <p:sldId id="382" r:id="rId3"/>
    <p:sldId id="386" r:id="rId4"/>
    <p:sldId id="402" r:id="rId5"/>
    <p:sldId id="387" r:id="rId6"/>
    <p:sldId id="388" r:id="rId7"/>
    <p:sldId id="389" r:id="rId8"/>
    <p:sldId id="391" r:id="rId9"/>
    <p:sldId id="390" r:id="rId10"/>
    <p:sldId id="403" r:id="rId11"/>
    <p:sldId id="392" r:id="rId12"/>
    <p:sldId id="393" r:id="rId13"/>
    <p:sldId id="394" r:id="rId14"/>
    <p:sldId id="396" r:id="rId15"/>
    <p:sldId id="405" r:id="rId16"/>
    <p:sldId id="395" r:id="rId17"/>
    <p:sldId id="398" r:id="rId18"/>
    <p:sldId id="397" r:id="rId19"/>
    <p:sldId id="399" r:id="rId20"/>
    <p:sldId id="400" r:id="rId21"/>
    <p:sldId id="401" r:id="rId22"/>
    <p:sldId id="406" r:id="rId23"/>
    <p:sldId id="407" r:id="rId24"/>
    <p:sldId id="404" r:id="rId25"/>
    <p:sldId id="408" r:id="rId26"/>
    <p:sldId id="369" r:id="rId27"/>
  </p:sldIdLst>
  <p:sldSz cx="9144000" cy="6858000" type="screen4x3"/>
  <p:notesSz cx="7099300" cy="10234613"/>
  <p:custDataLst>
    <p:tags r:id="rId2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3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6E8A"/>
    <a:srgbClr val="FED9C0"/>
    <a:srgbClr val="FFFFFF"/>
    <a:srgbClr val="F2F2F2"/>
    <a:srgbClr val="000000"/>
    <a:srgbClr val="00305C"/>
    <a:srgbClr val="D7DFE1"/>
    <a:srgbClr val="BCC9CC"/>
    <a:srgbClr val="F3F2E9"/>
    <a:srgbClr val="F2F1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03" autoAdjust="0"/>
    <p:restoredTop sz="94631" autoAdjust="0"/>
  </p:normalViewPr>
  <p:slideViewPr>
    <p:cSldViewPr>
      <p:cViewPr>
        <p:scale>
          <a:sx n="110" d="100"/>
          <a:sy n="110" d="100"/>
        </p:scale>
        <p:origin x="160" y="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3" d="100"/>
          <a:sy n="73" d="100"/>
        </p:scale>
        <p:origin x="3504" y="184"/>
      </p:cViewPr>
      <p:guideLst>
        <p:guide orient="horz" pos="3223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Gellemar/Documents/txt/Belgium/KU%20Leuven/PhD/Raabe%20Active%20Targets/Data/Detector_Efficiency_Sim.xlsx" TargetMode="External"/><Relationship Id="rId4" Type="http://schemas.openxmlformats.org/officeDocument/2006/relationships/chartUserShapes" Target="../drawings/drawing1.xml"/><Relationship Id="rId1" Type="http://schemas.microsoft.com/office/2011/relationships/chartStyle" Target="style1.xml"/><Relationship Id="rId2" Type="http://schemas.microsoft.com/office/2011/relationships/chartColorStyle" Target="colors1.xml"/></Relationships>
</file>

<file path=ppt/charts/_rels/chart2.xml.rels><?xml version="1.0" encoding="UTF-8" standalone="yes"?>
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oleObject" Target="file:////Users/Gellemar/Documents/txt/Belgium/KU%20Leuven/PhD/Raabe%20Active%20Targets/Data/Detector_Efficiency_Sim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sz="1600" dirty="0"/>
              <a:t>Comparison of </a:t>
            </a:r>
            <a:r>
              <a:rPr lang="en-US" sz="1600" dirty="0" err="1" smtClean="0"/>
              <a:t>Eff</a:t>
            </a:r>
            <a:r>
              <a:rPr lang="en-US" sz="1600" baseline="-25000" dirty="0" err="1" smtClean="0"/>
              <a:t>Abs</a:t>
            </a:r>
            <a:r>
              <a:rPr lang="en-US" sz="1600" dirty="0" smtClean="0"/>
              <a:t> </a:t>
            </a:r>
            <a:r>
              <a:rPr lang="en-US" sz="1600" dirty="0"/>
              <a:t>for 3 sizes of CeBr</a:t>
            </a:r>
            <a:r>
              <a:rPr lang="en-US" sz="1600" baseline="-25000" dirty="0"/>
              <a:t>3</a:t>
            </a:r>
            <a:r>
              <a:rPr lang="en-US" sz="1600" dirty="0"/>
              <a:t> </a:t>
            </a:r>
            <a:r>
              <a:rPr lang="en-US" sz="1600" dirty="0" smtClean="0"/>
              <a:t>crystals</a:t>
            </a:r>
            <a:endParaRPr lang="en-US" sz="1600" dirty="0"/>
          </a:p>
        </c:rich>
      </c:tx>
      <c:layout>
        <c:manualLayout>
          <c:xMode val="edge"/>
          <c:yMode val="edge"/>
          <c:x val="0.218996909168202"/>
          <c:y val="0.0030245627839695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'3Hex_precise'!$B$5:$C$5</c:f>
              <c:strCache>
                <c:ptCount val="1"/>
                <c:pt idx="0">
                  <c:v>Hex, 54cryst, 1,5"x1,5"x1,5", Rin=119,512mm</c:v>
                </c:pt>
              </c:strCache>
            </c:strRef>
          </c:tx>
          <c:spPr>
            <a:ln w="25400" cap="rnd">
              <a:noFill/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triangle"/>
            <c:size val="5"/>
            <c:spPr>
              <a:solidFill>
                <a:schemeClr val="accent3"/>
              </a:solidFill>
              <a:ln w="9525">
                <a:noFill/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marker>
          <c:xVal>
            <c:numRef>
              <c:f>'3Hex_precise'!$A$7:$A$37</c:f>
              <c:numCache>
                <c:formatCode>General</c:formatCode>
                <c:ptCount val="31"/>
                <c:pt idx="0">
                  <c:v>3000.0</c:v>
                </c:pt>
                <c:pt idx="1">
                  <c:v>2500.0</c:v>
                </c:pt>
                <c:pt idx="2">
                  <c:v>2000.0</c:v>
                </c:pt>
                <c:pt idx="3">
                  <c:v>1500.0</c:v>
                </c:pt>
                <c:pt idx="4">
                  <c:v>1000.0</c:v>
                </c:pt>
                <c:pt idx="5">
                  <c:v>900.0</c:v>
                </c:pt>
                <c:pt idx="6">
                  <c:v>800.0</c:v>
                </c:pt>
                <c:pt idx="7">
                  <c:v>700.0</c:v>
                </c:pt>
                <c:pt idx="8">
                  <c:v>600.0</c:v>
                </c:pt>
                <c:pt idx="9">
                  <c:v>500.0</c:v>
                </c:pt>
                <c:pt idx="10">
                  <c:v>400.0</c:v>
                </c:pt>
                <c:pt idx="11">
                  <c:v>300.0</c:v>
                </c:pt>
                <c:pt idx="12">
                  <c:v>200.0</c:v>
                </c:pt>
                <c:pt idx="13">
                  <c:v>190.0</c:v>
                </c:pt>
                <c:pt idx="14">
                  <c:v>180.0</c:v>
                </c:pt>
                <c:pt idx="15">
                  <c:v>170.0</c:v>
                </c:pt>
                <c:pt idx="16">
                  <c:v>160.0</c:v>
                </c:pt>
                <c:pt idx="17">
                  <c:v>150.0</c:v>
                </c:pt>
                <c:pt idx="18">
                  <c:v>140.0</c:v>
                </c:pt>
                <c:pt idx="19">
                  <c:v>130.0</c:v>
                </c:pt>
                <c:pt idx="20">
                  <c:v>120.0</c:v>
                </c:pt>
                <c:pt idx="21">
                  <c:v>110.0</c:v>
                </c:pt>
                <c:pt idx="22">
                  <c:v>100.0</c:v>
                </c:pt>
                <c:pt idx="23">
                  <c:v>90.0</c:v>
                </c:pt>
                <c:pt idx="24">
                  <c:v>80.0</c:v>
                </c:pt>
                <c:pt idx="25">
                  <c:v>70.0</c:v>
                </c:pt>
                <c:pt idx="26">
                  <c:v>60.0</c:v>
                </c:pt>
                <c:pt idx="27">
                  <c:v>50.0</c:v>
                </c:pt>
                <c:pt idx="28">
                  <c:v>40.0</c:v>
                </c:pt>
                <c:pt idx="29">
                  <c:v>30.0</c:v>
                </c:pt>
                <c:pt idx="30">
                  <c:v>20.0</c:v>
                </c:pt>
              </c:numCache>
            </c:numRef>
          </c:xVal>
          <c:yVal>
            <c:numRef>
              <c:f>'3Hex_precise'!$C$7:$C$37</c:f>
              <c:numCache>
                <c:formatCode>General</c:formatCode>
                <c:ptCount val="31"/>
                <c:pt idx="0">
                  <c:v>1.932466666666667</c:v>
                </c:pt>
                <c:pt idx="1">
                  <c:v>2.366766666666666</c:v>
                </c:pt>
                <c:pt idx="2">
                  <c:v>3.016466666666667</c:v>
                </c:pt>
                <c:pt idx="3">
                  <c:v>4.022266666666666</c:v>
                </c:pt>
                <c:pt idx="4">
                  <c:v>5.999466666666666</c:v>
                </c:pt>
                <c:pt idx="5">
                  <c:v>6.659666666666666</c:v>
                </c:pt>
                <c:pt idx="6">
                  <c:v>7.452333333333332</c:v>
                </c:pt>
                <c:pt idx="7">
                  <c:v>8.536066666666666</c:v>
                </c:pt>
                <c:pt idx="8">
                  <c:v>9.9636</c:v>
                </c:pt>
                <c:pt idx="9">
                  <c:v>12.10166666666667</c:v>
                </c:pt>
                <c:pt idx="10">
                  <c:v>15.24526666666667</c:v>
                </c:pt>
                <c:pt idx="11">
                  <c:v>20.2239</c:v>
                </c:pt>
                <c:pt idx="12">
                  <c:v>26.44296666666667</c:v>
                </c:pt>
                <c:pt idx="13">
                  <c:v>27.0263</c:v>
                </c:pt>
                <c:pt idx="14">
                  <c:v>27.55256666666667</c:v>
                </c:pt>
                <c:pt idx="15">
                  <c:v>28.08766666666667</c:v>
                </c:pt>
                <c:pt idx="16">
                  <c:v>28.5427</c:v>
                </c:pt>
                <c:pt idx="17">
                  <c:v>28.97593333333288</c:v>
                </c:pt>
                <c:pt idx="18">
                  <c:v>29.2891</c:v>
                </c:pt>
                <c:pt idx="19">
                  <c:v>29.55433333333328</c:v>
                </c:pt>
                <c:pt idx="20">
                  <c:v>29.6942</c:v>
                </c:pt>
                <c:pt idx="21">
                  <c:v>29.6704</c:v>
                </c:pt>
                <c:pt idx="22">
                  <c:v>29.52876666666667</c:v>
                </c:pt>
                <c:pt idx="23">
                  <c:v>29.0799</c:v>
                </c:pt>
                <c:pt idx="24">
                  <c:v>28.34423333333318</c:v>
                </c:pt>
                <c:pt idx="25">
                  <c:v>27.0483</c:v>
                </c:pt>
                <c:pt idx="26">
                  <c:v>24.7123</c:v>
                </c:pt>
                <c:pt idx="27">
                  <c:v>20.78123333333274</c:v>
                </c:pt>
                <c:pt idx="28">
                  <c:v>14.13963333333333</c:v>
                </c:pt>
                <c:pt idx="29">
                  <c:v>5.08163333333334</c:v>
                </c:pt>
                <c:pt idx="30">
                  <c:v>0.0875666666666667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'3Hex_precise'!$W$5:$X$5</c:f>
              <c:strCache>
                <c:ptCount val="1"/>
                <c:pt idx="0">
                  <c:v>Hex, 54cryst, 1,5"x1,5x2", Rin=119,512mm</c:v>
                </c:pt>
              </c:strCache>
            </c:strRef>
          </c:tx>
          <c:spPr>
            <a:ln w="25400" cap="rnd">
              <a:noFill/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square"/>
            <c:size val="5"/>
            <c:spPr>
              <a:solidFill>
                <a:schemeClr val="accent1"/>
              </a:solidFill>
              <a:ln w="9525">
                <a:noFill/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marker>
          <c:xVal>
            <c:numRef>
              <c:f>'3Hex_precise'!$V$7:$V$37</c:f>
              <c:numCache>
                <c:formatCode>General</c:formatCode>
                <c:ptCount val="31"/>
                <c:pt idx="0">
                  <c:v>3000.0</c:v>
                </c:pt>
                <c:pt idx="1">
                  <c:v>2500.0</c:v>
                </c:pt>
                <c:pt idx="2">
                  <c:v>2000.0</c:v>
                </c:pt>
                <c:pt idx="3">
                  <c:v>1500.0</c:v>
                </c:pt>
                <c:pt idx="4">
                  <c:v>1000.0</c:v>
                </c:pt>
                <c:pt idx="5">
                  <c:v>900.0</c:v>
                </c:pt>
                <c:pt idx="6">
                  <c:v>800.0</c:v>
                </c:pt>
                <c:pt idx="7">
                  <c:v>700.0</c:v>
                </c:pt>
                <c:pt idx="8">
                  <c:v>600.0</c:v>
                </c:pt>
                <c:pt idx="9">
                  <c:v>500.0</c:v>
                </c:pt>
                <c:pt idx="10">
                  <c:v>400.0</c:v>
                </c:pt>
                <c:pt idx="11">
                  <c:v>300.0</c:v>
                </c:pt>
                <c:pt idx="12">
                  <c:v>200.0</c:v>
                </c:pt>
                <c:pt idx="13">
                  <c:v>190.0</c:v>
                </c:pt>
                <c:pt idx="14">
                  <c:v>180.0</c:v>
                </c:pt>
                <c:pt idx="15">
                  <c:v>170.0</c:v>
                </c:pt>
                <c:pt idx="16">
                  <c:v>160.0</c:v>
                </c:pt>
                <c:pt idx="17">
                  <c:v>150.0</c:v>
                </c:pt>
                <c:pt idx="18">
                  <c:v>140.0</c:v>
                </c:pt>
                <c:pt idx="19">
                  <c:v>130.0</c:v>
                </c:pt>
                <c:pt idx="20">
                  <c:v>120.0</c:v>
                </c:pt>
                <c:pt idx="21">
                  <c:v>110.0</c:v>
                </c:pt>
                <c:pt idx="22">
                  <c:v>100.0</c:v>
                </c:pt>
                <c:pt idx="23">
                  <c:v>90.0</c:v>
                </c:pt>
                <c:pt idx="24">
                  <c:v>80.0</c:v>
                </c:pt>
                <c:pt idx="25">
                  <c:v>70.0</c:v>
                </c:pt>
                <c:pt idx="26">
                  <c:v>60.0</c:v>
                </c:pt>
                <c:pt idx="27">
                  <c:v>50.0</c:v>
                </c:pt>
                <c:pt idx="28">
                  <c:v>40.0</c:v>
                </c:pt>
                <c:pt idx="29">
                  <c:v>30.0</c:v>
                </c:pt>
                <c:pt idx="30">
                  <c:v>20.0</c:v>
                </c:pt>
              </c:numCache>
            </c:numRef>
          </c:xVal>
          <c:yVal>
            <c:numRef>
              <c:f>'3Hex_precise'!$X$7:$X$37</c:f>
              <c:numCache>
                <c:formatCode>General</c:formatCode>
                <c:ptCount val="31"/>
                <c:pt idx="0">
                  <c:v>2.4644</c:v>
                </c:pt>
                <c:pt idx="1">
                  <c:v>3.000866666666667</c:v>
                </c:pt>
                <c:pt idx="2">
                  <c:v>3.7484</c:v>
                </c:pt>
                <c:pt idx="3">
                  <c:v>4.936466666666666</c:v>
                </c:pt>
                <c:pt idx="4">
                  <c:v>7.151566666666667</c:v>
                </c:pt>
                <c:pt idx="5">
                  <c:v>7.860766666666668</c:v>
                </c:pt>
                <c:pt idx="6">
                  <c:v>8.7548</c:v>
                </c:pt>
                <c:pt idx="7">
                  <c:v>9.88476666666667</c:v>
                </c:pt>
                <c:pt idx="8">
                  <c:v>11.41566666666667</c:v>
                </c:pt>
                <c:pt idx="9">
                  <c:v>13.54916666666667</c:v>
                </c:pt>
                <c:pt idx="10">
                  <c:v>16.65356666666667</c:v>
                </c:pt>
                <c:pt idx="11">
                  <c:v>21.3226</c:v>
                </c:pt>
                <c:pt idx="12">
                  <c:v>26.93676666666667</c:v>
                </c:pt>
                <c:pt idx="13">
                  <c:v>27.48976666666666</c:v>
                </c:pt>
                <c:pt idx="14">
                  <c:v>27.9548</c:v>
                </c:pt>
                <c:pt idx="15">
                  <c:v>28.4506</c:v>
                </c:pt>
                <c:pt idx="16">
                  <c:v>28.85096666666666</c:v>
                </c:pt>
                <c:pt idx="17">
                  <c:v>29.26713333333288</c:v>
                </c:pt>
                <c:pt idx="18">
                  <c:v>29.59793333333332</c:v>
                </c:pt>
                <c:pt idx="19">
                  <c:v>29.8057</c:v>
                </c:pt>
                <c:pt idx="20">
                  <c:v>29.91116666666667</c:v>
                </c:pt>
                <c:pt idx="21">
                  <c:v>29.85806666666667</c:v>
                </c:pt>
                <c:pt idx="22">
                  <c:v>29.73976666666667</c:v>
                </c:pt>
                <c:pt idx="23">
                  <c:v>29.2526</c:v>
                </c:pt>
                <c:pt idx="24">
                  <c:v>28.4528</c:v>
                </c:pt>
                <c:pt idx="25">
                  <c:v>27.1398</c:v>
                </c:pt>
                <c:pt idx="26">
                  <c:v>24.7515</c:v>
                </c:pt>
                <c:pt idx="27">
                  <c:v>20.78823333333274</c:v>
                </c:pt>
                <c:pt idx="28">
                  <c:v>14.13786666666667</c:v>
                </c:pt>
                <c:pt idx="29">
                  <c:v>5.080533333333333</c:v>
                </c:pt>
                <c:pt idx="30">
                  <c:v>0.0875333333333333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'3Hex_precise'!$P$5:$Q$5</c:f>
              <c:strCache>
                <c:ptCount val="1"/>
                <c:pt idx="0">
                  <c:v>Hex, 54cryst, 2"x2"x2", Rin=153,286mm</c:v>
                </c:pt>
              </c:strCache>
            </c:strRef>
          </c:tx>
          <c:spPr>
            <a:ln w="25400" cap="rnd">
              <a:noFill/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5"/>
            <c:spPr>
              <a:solidFill>
                <a:schemeClr val="tx2"/>
              </a:solidFill>
              <a:ln w="9525">
                <a:noFill/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marker>
          <c:xVal>
            <c:numRef>
              <c:f>'3Hex_precise'!$O$7:$O$37</c:f>
              <c:numCache>
                <c:formatCode>General</c:formatCode>
                <c:ptCount val="31"/>
                <c:pt idx="0">
                  <c:v>3000.0</c:v>
                </c:pt>
                <c:pt idx="1">
                  <c:v>2500.0</c:v>
                </c:pt>
                <c:pt idx="2">
                  <c:v>2000.0</c:v>
                </c:pt>
                <c:pt idx="3">
                  <c:v>1500.0</c:v>
                </c:pt>
                <c:pt idx="4">
                  <c:v>1000.0</c:v>
                </c:pt>
                <c:pt idx="5">
                  <c:v>900.0</c:v>
                </c:pt>
                <c:pt idx="6">
                  <c:v>800.0</c:v>
                </c:pt>
                <c:pt idx="7">
                  <c:v>700.0</c:v>
                </c:pt>
                <c:pt idx="8">
                  <c:v>600.0</c:v>
                </c:pt>
                <c:pt idx="9">
                  <c:v>500.0</c:v>
                </c:pt>
                <c:pt idx="10">
                  <c:v>400.0</c:v>
                </c:pt>
                <c:pt idx="11">
                  <c:v>300.0</c:v>
                </c:pt>
                <c:pt idx="12">
                  <c:v>200.0</c:v>
                </c:pt>
                <c:pt idx="13">
                  <c:v>190.0</c:v>
                </c:pt>
                <c:pt idx="14">
                  <c:v>180.0</c:v>
                </c:pt>
                <c:pt idx="15">
                  <c:v>170.0</c:v>
                </c:pt>
                <c:pt idx="16">
                  <c:v>160.0</c:v>
                </c:pt>
                <c:pt idx="17">
                  <c:v>150.0</c:v>
                </c:pt>
                <c:pt idx="18">
                  <c:v>140.0</c:v>
                </c:pt>
                <c:pt idx="19">
                  <c:v>130.0</c:v>
                </c:pt>
                <c:pt idx="20">
                  <c:v>120.0</c:v>
                </c:pt>
                <c:pt idx="21">
                  <c:v>110.0</c:v>
                </c:pt>
                <c:pt idx="22">
                  <c:v>100.0</c:v>
                </c:pt>
                <c:pt idx="23">
                  <c:v>90.0</c:v>
                </c:pt>
                <c:pt idx="24">
                  <c:v>80.0</c:v>
                </c:pt>
                <c:pt idx="25">
                  <c:v>70.0</c:v>
                </c:pt>
                <c:pt idx="26">
                  <c:v>60.0</c:v>
                </c:pt>
                <c:pt idx="27">
                  <c:v>50.0</c:v>
                </c:pt>
                <c:pt idx="28">
                  <c:v>40.0</c:v>
                </c:pt>
                <c:pt idx="29">
                  <c:v>30.0</c:v>
                </c:pt>
                <c:pt idx="30">
                  <c:v>20.0</c:v>
                </c:pt>
              </c:numCache>
            </c:numRef>
          </c:xVal>
          <c:yVal>
            <c:numRef>
              <c:f>'3Hex_precise'!$Q$7:$Q$37</c:f>
              <c:numCache>
                <c:formatCode>General</c:formatCode>
                <c:ptCount val="31"/>
                <c:pt idx="0">
                  <c:v>3.546433333333333</c:v>
                </c:pt>
                <c:pt idx="1">
                  <c:v>4.228766666666667</c:v>
                </c:pt>
                <c:pt idx="2">
                  <c:v>5.218733333333333</c:v>
                </c:pt>
                <c:pt idx="3">
                  <c:v>6.708266666666666</c:v>
                </c:pt>
                <c:pt idx="4">
                  <c:v>9.349300000000001</c:v>
                </c:pt>
                <c:pt idx="5">
                  <c:v>10.23553333333333</c:v>
                </c:pt>
                <c:pt idx="6">
                  <c:v>11.29453333333333</c:v>
                </c:pt>
                <c:pt idx="7">
                  <c:v>12.5582</c:v>
                </c:pt>
                <c:pt idx="8">
                  <c:v>14.33616666666667</c:v>
                </c:pt>
                <c:pt idx="9">
                  <c:v>16.66196666666667</c:v>
                </c:pt>
                <c:pt idx="10">
                  <c:v>20.04936666666666</c:v>
                </c:pt>
                <c:pt idx="11">
                  <c:v>24.7687</c:v>
                </c:pt>
                <c:pt idx="12">
                  <c:v>30.02583333333308</c:v>
                </c:pt>
                <c:pt idx="13">
                  <c:v>30.46993333333288</c:v>
                </c:pt>
                <c:pt idx="14">
                  <c:v>30.88216666666667</c:v>
                </c:pt>
                <c:pt idx="15">
                  <c:v>31.2797</c:v>
                </c:pt>
                <c:pt idx="16">
                  <c:v>31.64333333333298</c:v>
                </c:pt>
                <c:pt idx="17">
                  <c:v>31.97773333333278</c:v>
                </c:pt>
                <c:pt idx="18">
                  <c:v>32.1736</c:v>
                </c:pt>
                <c:pt idx="19">
                  <c:v>32.3281</c:v>
                </c:pt>
                <c:pt idx="20">
                  <c:v>32.39393333333334</c:v>
                </c:pt>
                <c:pt idx="21">
                  <c:v>32.30513333333334</c:v>
                </c:pt>
                <c:pt idx="22">
                  <c:v>32.07363333333333</c:v>
                </c:pt>
                <c:pt idx="23">
                  <c:v>31.59073333333274</c:v>
                </c:pt>
                <c:pt idx="24">
                  <c:v>30.72733333333298</c:v>
                </c:pt>
                <c:pt idx="25">
                  <c:v>29.2516</c:v>
                </c:pt>
                <c:pt idx="26">
                  <c:v>26.76163333333275</c:v>
                </c:pt>
                <c:pt idx="27">
                  <c:v>22.546</c:v>
                </c:pt>
                <c:pt idx="28">
                  <c:v>15.43533333333333</c:v>
                </c:pt>
                <c:pt idx="29">
                  <c:v>5.5663</c:v>
                </c:pt>
                <c:pt idx="30">
                  <c:v>0.0962333333333333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97720896"/>
        <c:axId val="1592804048"/>
      </c:scatterChart>
      <c:valAx>
        <c:axId val="16977208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Energy, keV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2">
                <a:lumMod val="40000"/>
                <a:lumOff val="6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92804048"/>
        <c:crosses val="autoZero"/>
        <c:crossBetween val="midCat"/>
      </c:valAx>
      <c:valAx>
        <c:axId val="15928040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 err="1" smtClean="0"/>
                  <a:t>Eff</a:t>
                </a:r>
                <a:r>
                  <a:rPr lang="en-US" baseline="-25000" dirty="0" err="1" smtClean="0"/>
                  <a:t>Abs</a:t>
                </a:r>
                <a:r>
                  <a:rPr lang="en-US" dirty="0" smtClean="0"/>
                  <a:t>, </a:t>
                </a:r>
                <a:r>
                  <a:rPr lang="en-US" dirty="0"/>
                  <a:t>%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2">
                <a:lumMod val="40000"/>
                <a:lumOff val="6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9772089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0213109199610899"/>
          <c:y val="0.070774769144887"/>
          <c:w val="0.744051399963299"/>
          <c:h val="0.15265801911618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v>Sim</c:v>
          </c:tx>
          <c:spPr>
            <a:ln w="25400" cap="rnd">
              <a:noFill/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triangle"/>
            <c:size val="5"/>
            <c:spPr>
              <a:solidFill>
                <a:schemeClr val="accent2"/>
              </a:solidFill>
              <a:ln w="9525">
                <a:noFill/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marker>
          <c:xVal>
            <c:numRef>
              <c:f>'One crystal 1,5"x1,5"x1,5"'!$A$7:$A$44</c:f>
              <c:numCache>
                <c:formatCode>General</c:formatCode>
                <c:ptCount val="38"/>
                <c:pt idx="0">
                  <c:v>3000.0</c:v>
                </c:pt>
                <c:pt idx="1">
                  <c:v>2500.0</c:v>
                </c:pt>
                <c:pt idx="2">
                  <c:v>2000.0</c:v>
                </c:pt>
                <c:pt idx="3">
                  <c:v>1500.0</c:v>
                </c:pt>
                <c:pt idx="4">
                  <c:v>1332.492</c:v>
                </c:pt>
                <c:pt idx="5">
                  <c:v>1173.228</c:v>
                </c:pt>
                <c:pt idx="6">
                  <c:v>1000.0</c:v>
                </c:pt>
                <c:pt idx="7">
                  <c:v>964.0569999999979</c:v>
                </c:pt>
                <c:pt idx="8">
                  <c:v>900.0</c:v>
                </c:pt>
                <c:pt idx="9">
                  <c:v>800.0</c:v>
                </c:pt>
                <c:pt idx="10">
                  <c:v>778.9045</c:v>
                </c:pt>
                <c:pt idx="11">
                  <c:v>700.0</c:v>
                </c:pt>
                <c:pt idx="12">
                  <c:v>661.6569999999994</c:v>
                </c:pt>
                <c:pt idx="13">
                  <c:v>600.0</c:v>
                </c:pt>
                <c:pt idx="14">
                  <c:v>500.0</c:v>
                </c:pt>
                <c:pt idx="15">
                  <c:v>400.0</c:v>
                </c:pt>
                <c:pt idx="16">
                  <c:v>344.27</c:v>
                </c:pt>
                <c:pt idx="17">
                  <c:v>300.0</c:v>
                </c:pt>
                <c:pt idx="18">
                  <c:v>244.69</c:v>
                </c:pt>
                <c:pt idx="19">
                  <c:v>200.0</c:v>
                </c:pt>
                <c:pt idx="20">
                  <c:v>190.0</c:v>
                </c:pt>
                <c:pt idx="21">
                  <c:v>180.0</c:v>
                </c:pt>
                <c:pt idx="22">
                  <c:v>170.0</c:v>
                </c:pt>
                <c:pt idx="23">
                  <c:v>160.0</c:v>
                </c:pt>
                <c:pt idx="24">
                  <c:v>150.0</c:v>
                </c:pt>
                <c:pt idx="25">
                  <c:v>140.0</c:v>
                </c:pt>
                <c:pt idx="26">
                  <c:v>130.0</c:v>
                </c:pt>
                <c:pt idx="27">
                  <c:v>120.0</c:v>
                </c:pt>
                <c:pt idx="28">
                  <c:v>110.0</c:v>
                </c:pt>
                <c:pt idx="29">
                  <c:v>100.0</c:v>
                </c:pt>
                <c:pt idx="30">
                  <c:v>90.0</c:v>
                </c:pt>
                <c:pt idx="31">
                  <c:v>80.0</c:v>
                </c:pt>
                <c:pt idx="32">
                  <c:v>70.0</c:v>
                </c:pt>
                <c:pt idx="33">
                  <c:v>60.0</c:v>
                </c:pt>
                <c:pt idx="34">
                  <c:v>50.0</c:v>
                </c:pt>
                <c:pt idx="35">
                  <c:v>40.0</c:v>
                </c:pt>
                <c:pt idx="36">
                  <c:v>30.0</c:v>
                </c:pt>
                <c:pt idx="37">
                  <c:v>20.0</c:v>
                </c:pt>
              </c:numCache>
            </c:numRef>
          </c:xVal>
          <c:yVal>
            <c:numRef>
              <c:f>'One crystal 1,5"x1,5"x1,5"'!$C$7:$C$44</c:f>
              <c:numCache>
                <c:formatCode>General</c:formatCode>
                <c:ptCount val="38"/>
                <c:pt idx="0">
                  <c:v>0.0422333333333333</c:v>
                </c:pt>
                <c:pt idx="1">
                  <c:v>0.0515666666666667</c:v>
                </c:pt>
                <c:pt idx="2">
                  <c:v>0.0683</c:v>
                </c:pt>
                <c:pt idx="3">
                  <c:v>0.0892666666666667</c:v>
                </c:pt>
                <c:pt idx="4">
                  <c:v>0.1027</c:v>
                </c:pt>
                <c:pt idx="5">
                  <c:v>0.115433333333333</c:v>
                </c:pt>
                <c:pt idx="6">
                  <c:v>0.134833333333333</c:v>
                </c:pt>
                <c:pt idx="7">
                  <c:v>0.136933333333333</c:v>
                </c:pt>
                <c:pt idx="8">
                  <c:v>0.1502</c:v>
                </c:pt>
                <c:pt idx="9">
                  <c:v>0.1681</c:v>
                </c:pt>
                <c:pt idx="10">
                  <c:v>0.170366666666667</c:v>
                </c:pt>
                <c:pt idx="11">
                  <c:v>0.1879</c:v>
                </c:pt>
                <c:pt idx="12">
                  <c:v>0.200333333333333</c:v>
                </c:pt>
                <c:pt idx="13">
                  <c:v>0.220166666666667</c:v>
                </c:pt>
                <c:pt idx="14">
                  <c:v>0.271466666666667</c:v>
                </c:pt>
                <c:pt idx="15">
                  <c:v>0.339633333333333</c:v>
                </c:pt>
                <c:pt idx="16">
                  <c:v>0.396866666666667</c:v>
                </c:pt>
                <c:pt idx="17">
                  <c:v>0.452</c:v>
                </c:pt>
                <c:pt idx="18">
                  <c:v>0.5344</c:v>
                </c:pt>
                <c:pt idx="19">
                  <c:v>0.594133333333333</c:v>
                </c:pt>
                <c:pt idx="20">
                  <c:v>0.605166666666667</c:v>
                </c:pt>
                <c:pt idx="21">
                  <c:v>0.6131</c:v>
                </c:pt>
                <c:pt idx="22">
                  <c:v>0.6231</c:v>
                </c:pt>
                <c:pt idx="23">
                  <c:v>0.631166666666667</c:v>
                </c:pt>
                <c:pt idx="24">
                  <c:v>0.638333333333333</c:v>
                </c:pt>
                <c:pt idx="25">
                  <c:v>0.6492</c:v>
                </c:pt>
                <c:pt idx="26">
                  <c:v>0.647566666666667</c:v>
                </c:pt>
                <c:pt idx="27">
                  <c:v>0.653666666666667</c:v>
                </c:pt>
                <c:pt idx="28">
                  <c:v>0.6559</c:v>
                </c:pt>
                <c:pt idx="29">
                  <c:v>0.662333333333333</c:v>
                </c:pt>
                <c:pt idx="30">
                  <c:v>0.654133333333333</c:v>
                </c:pt>
                <c:pt idx="31">
                  <c:v>0.642666666666667</c:v>
                </c:pt>
                <c:pt idx="32">
                  <c:v>0.611333333333333</c:v>
                </c:pt>
                <c:pt idx="33">
                  <c:v>0.574366666666667</c:v>
                </c:pt>
                <c:pt idx="34">
                  <c:v>0.500333333333333</c:v>
                </c:pt>
                <c:pt idx="35">
                  <c:v>0.3608</c:v>
                </c:pt>
                <c:pt idx="36">
                  <c:v>0.143566666666667</c:v>
                </c:pt>
                <c:pt idx="37">
                  <c:v>0.0031</c:v>
                </c:pt>
              </c:numCache>
            </c:numRef>
          </c:yVal>
          <c:smooth val="0"/>
        </c:ser>
        <c:ser>
          <c:idx val="1"/>
          <c:order val="1"/>
          <c:tx>
            <c:v>Exp</c:v>
          </c:tx>
          <c:spPr>
            <a:ln w="25400" cap="rnd">
              <a:noFill/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diamond"/>
            <c:size val="6"/>
            <c:spPr>
              <a:solidFill>
                <a:srgbClr val="FAB615"/>
              </a:solidFill>
              <a:ln w="9525">
                <a:solidFill>
                  <a:srgbClr val="FAB615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'One crystal 1,5"x1,5"x1,5"'!$M$7:$M$29</c:f>
                <c:numCache>
                  <c:formatCode>General</c:formatCode>
                  <c:ptCount val="23"/>
                  <c:pt idx="0">
                    <c:v>0.00147075649848067</c:v>
                  </c:pt>
                  <c:pt idx="1">
                    <c:v>0.000860560489773447</c:v>
                  </c:pt>
                  <c:pt idx="2">
                    <c:v>0.000981071688449675</c:v>
                  </c:pt>
                  <c:pt idx="4">
                    <c:v>0.00215609876961253</c:v>
                  </c:pt>
                  <c:pt idx="5">
                    <c:v>0.00253467809281224</c:v>
                  </c:pt>
                  <c:pt idx="6">
                    <c:v>0.00176949963511132</c:v>
                  </c:pt>
                  <c:pt idx="8">
                    <c:v>0.00861862427563032</c:v>
                  </c:pt>
                  <c:pt idx="17">
                    <c:v>0.00322093792189904</c:v>
                  </c:pt>
                  <c:pt idx="18">
                    <c:v>0.00380196401298138</c:v>
                  </c:pt>
                  <c:pt idx="19">
                    <c:v>0.00686513577417523</c:v>
                  </c:pt>
                  <c:pt idx="20">
                    <c:v>0.0119917898781527</c:v>
                  </c:pt>
                  <c:pt idx="21">
                    <c:v>0.0168103366103298</c:v>
                  </c:pt>
                  <c:pt idx="22">
                    <c:v>0.00601264999877974</c:v>
                  </c:pt>
                </c:numCache>
              </c:numRef>
            </c:plus>
            <c:minus>
              <c:numRef>
                <c:f>'One crystal 1,5"x1,5"x1,5"'!$M$7:$M$29</c:f>
                <c:numCache>
                  <c:formatCode>General</c:formatCode>
                  <c:ptCount val="23"/>
                  <c:pt idx="0">
                    <c:v>0.00147075649848067</c:v>
                  </c:pt>
                  <c:pt idx="1">
                    <c:v>0.000860560489773447</c:v>
                  </c:pt>
                  <c:pt idx="2">
                    <c:v>0.000981071688449675</c:v>
                  </c:pt>
                  <c:pt idx="4">
                    <c:v>0.00215609876961253</c:v>
                  </c:pt>
                  <c:pt idx="5">
                    <c:v>0.00253467809281224</c:v>
                  </c:pt>
                  <c:pt idx="6">
                    <c:v>0.00176949963511132</c:v>
                  </c:pt>
                  <c:pt idx="8">
                    <c:v>0.00861862427563032</c:v>
                  </c:pt>
                  <c:pt idx="17">
                    <c:v>0.00322093792189904</c:v>
                  </c:pt>
                  <c:pt idx="18">
                    <c:v>0.00380196401298138</c:v>
                  </c:pt>
                  <c:pt idx="19">
                    <c:v>0.00686513577417523</c:v>
                  </c:pt>
                  <c:pt idx="20">
                    <c:v>0.0119917898781527</c:v>
                  </c:pt>
                  <c:pt idx="21">
                    <c:v>0.0168103366103298</c:v>
                  </c:pt>
                  <c:pt idx="22">
                    <c:v>0.00601264999877974</c:v>
                  </c:pt>
                </c:numCache>
              </c:numRef>
            </c:minus>
            <c:spPr>
              <a:noFill/>
              <a:ln w="9525">
                <a:solidFill>
                  <a:schemeClr val="tx2">
                    <a:lumMod val="75000"/>
                  </a:schemeClr>
                </a:solidFill>
                <a:round/>
              </a:ln>
              <a:effectLst/>
            </c:spPr>
          </c:errBars>
          <c:errBars>
            <c:errDir val="x"/>
            <c:errBarType val="both"/>
            <c:errValType val="fixedVal"/>
            <c:noEndCap val="0"/>
            <c:val val="1.0"/>
            <c:spPr>
              <a:noFill/>
              <a:ln w="9525">
                <a:solidFill>
                  <a:schemeClr val="tx2">
                    <a:lumMod val="75000"/>
                  </a:schemeClr>
                </a:solidFill>
                <a:round/>
              </a:ln>
              <a:effectLst/>
            </c:spPr>
          </c:errBars>
          <c:xVal>
            <c:numRef>
              <c:f>'One crystal 1,5"x1,5"x1,5"'!$J$7:$J$15</c:f>
              <c:numCache>
                <c:formatCode>General</c:formatCode>
                <c:ptCount val="9"/>
                <c:pt idx="0">
                  <c:v>1408.006</c:v>
                </c:pt>
                <c:pt idx="1">
                  <c:v>1332.492</c:v>
                </c:pt>
                <c:pt idx="2">
                  <c:v>1173.228</c:v>
                </c:pt>
                <c:pt idx="4">
                  <c:v>964.0569999999979</c:v>
                </c:pt>
                <c:pt idx="5">
                  <c:v>778.9045</c:v>
                </c:pt>
                <c:pt idx="6">
                  <c:v>661.6569999999994</c:v>
                </c:pt>
                <c:pt idx="8">
                  <c:v>244.69</c:v>
                </c:pt>
              </c:numCache>
            </c:numRef>
          </c:xVal>
          <c:yVal>
            <c:numRef>
              <c:f>'One crystal 1,5"x1,5"x1,5"'!$K$7:$K$15</c:f>
              <c:numCache>
                <c:formatCode>General</c:formatCode>
                <c:ptCount val="9"/>
                <c:pt idx="0">
                  <c:v>0.0954855525144016</c:v>
                </c:pt>
                <c:pt idx="1">
                  <c:v>0.079057040600365</c:v>
                </c:pt>
                <c:pt idx="2">
                  <c:v>0.0882729634430996</c:v>
                </c:pt>
                <c:pt idx="4">
                  <c:v>0.134514029343559</c:v>
                </c:pt>
                <c:pt idx="5">
                  <c:v>0.155235377620049</c:v>
                </c:pt>
                <c:pt idx="6">
                  <c:v>0.176314174880763</c:v>
                </c:pt>
                <c:pt idx="8">
                  <c:v>0.539454813860979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23819232"/>
        <c:axId val="1245726416"/>
      </c:scatterChart>
      <c:valAx>
        <c:axId val="162381923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i-FI"/>
                  <a:t>Energy, keV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2">
                <a:lumMod val="40000"/>
                <a:lumOff val="6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45726416"/>
        <c:crosses val="autoZero"/>
        <c:crossBetween val="midCat"/>
      </c:valAx>
      <c:valAx>
        <c:axId val="12457264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 err="1" smtClean="0"/>
                  <a:t>Eff</a:t>
                </a:r>
                <a:r>
                  <a:rPr lang="en-US" sz="1197" b="1" i="0" u="none" strike="noStrike" baseline="-25000" dirty="0" err="1" smtClean="0">
                    <a:effectLst/>
                  </a:rPr>
                  <a:t>Abs</a:t>
                </a:r>
                <a:r>
                  <a:rPr lang="en-US" dirty="0" smtClean="0"/>
                  <a:t>, </a:t>
                </a:r>
                <a:r>
                  <a:rPr lang="en-US" dirty="0"/>
                  <a:t>%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2">
                <a:lumMod val="40000"/>
                <a:lumOff val="6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2381923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2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2"/>
    <cs:fontRef idx="minor">
      <a:schemeClr val="tx2"/>
    </cs:fontRef>
    <cs:spPr>
      <a:ln w="9525">
        <a:solidFill>
          <a:schemeClr val="phClr"/>
        </a:solidFill>
        <a:round/>
      </a:ln>
    </cs:spPr>
  </cs:dataPointMarker>
  <cs:dataPointMarkerLayout symbol="circle" size="5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spPr>
      <a:ln>
        <a:solidFill>
          <a:schemeClr val="tx2">
            <a:lumMod val="40000"/>
            <a:lumOff val="60000"/>
          </a:schemeClr>
        </a:solidFill>
      </a:ln>
    </cs:spPr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42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2"/>
    <cs:fontRef idx="minor">
      <a:schemeClr val="tx2"/>
    </cs:fontRef>
    <cs:spPr>
      <a:ln w="9525">
        <a:solidFill>
          <a:schemeClr val="phClr"/>
        </a:solidFill>
        <a:round/>
      </a:ln>
    </cs:spPr>
  </cs:dataPointMarker>
  <cs:dataPointMarkerLayout symbol="circle" size="5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spPr>
      <a:ln>
        <a:solidFill>
          <a:schemeClr val="tx2">
            <a:lumMod val="40000"/>
            <a:lumOff val="60000"/>
          </a:schemeClr>
        </a:solidFill>
      </a:ln>
    </cs:spPr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0.28168</cdr:x>
      <cdr:y>0.16606</cdr:y>
    </cdr:from>
    <cdr:to>
      <cdr:x>0.36194</cdr:x>
      <cdr:y>0.22837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448284" y="697287"/>
          <a:ext cx="697627" cy="26161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dirty="0" smtClean="0">
              <a:solidFill>
                <a:schemeClr val="tx2"/>
              </a:solidFill>
            </a:rPr>
            <a:t>mm</a:t>
          </a:r>
          <a:r>
            <a:rPr lang="en-US" sz="1100" dirty="0" smtClean="0">
              <a:ln>
                <a:solidFill>
                  <a:schemeClr val="tx2"/>
                </a:solidFill>
              </a:ln>
              <a:solidFill>
                <a:schemeClr val="tx2"/>
              </a:solidFill>
            </a:rPr>
            <a:t>         </a:t>
          </a:r>
          <a:endParaRPr lang="en-US" sz="1100" dirty="0">
            <a:ln>
              <a:solidFill>
                <a:schemeClr val="tx2"/>
              </a:solidFill>
            </a:ln>
            <a:solidFill>
              <a:schemeClr val="tx2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9381ECFA-F09E-4F8C-ABAF-7A17517C510C}" type="datetimeFigureOut">
              <a:rPr lang="en-US" smtClean="0"/>
              <a:pPr/>
              <a:t>7/12/17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90E3A2F0-8BE1-4E11-887D-D3884921AE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68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E3A2F0-8BE1-4E11-887D-D3884921AECE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E3A2F0-8BE1-4E11-887D-D3884921AECE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827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179514" y="315904"/>
            <a:ext cx="8028000" cy="0"/>
          </a:xfrm>
          <a:prstGeom prst="line">
            <a:avLst/>
          </a:prstGeom>
          <a:ln w="25400" cap="rnd">
            <a:solidFill>
              <a:srgbClr val="116E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 userDrawn="1"/>
        </p:nvCxnSpPr>
        <p:spPr>
          <a:xfrm>
            <a:off x="179514" y="764704"/>
            <a:ext cx="8028000" cy="0"/>
          </a:xfrm>
          <a:prstGeom prst="line">
            <a:avLst/>
          </a:prstGeom>
          <a:ln w="25400" cap="rnd">
            <a:solidFill>
              <a:srgbClr val="116E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313200"/>
            <a:ext cx="9144000" cy="450000"/>
          </a:xfrm>
          <a:noFill/>
        </p:spPr>
        <p:txBody>
          <a:bodyPr lIns="0" tIns="46800" rIns="0" anchor="ctr">
            <a:noAutofit/>
          </a:bodyPr>
          <a:lstStyle>
            <a:lvl1pPr marL="180000" indent="0" algn="l">
              <a:spcBef>
                <a:spcPts val="0"/>
              </a:spcBef>
              <a:defRPr sz="2800" b="1">
                <a:solidFill>
                  <a:srgbClr val="116E8A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0" y="0"/>
            <a:ext cx="9144000" cy="331200"/>
          </a:xfrm>
          <a:prstGeom prst="rect">
            <a:avLst/>
          </a:prstGeom>
          <a:noFill/>
        </p:spPr>
        <p:txBody>
          <a:bodyPr wrap="none" lIns="180000" rIns="180000" rtlCol="0" anchor="ctr">
            <a:noAutofit/>
          </a:bodyPr>
          <a:lstStyle/>
          <a:p>
            <a:r>
              <a:rPr lang="en-GB" sz="1300" b="1" dirty="0" smtClean="0">
                <a:solidFill>
                  <a:srgbClr val="116E8A"/>
                </a:solidFill>
              </a:rPr>
              <a:t>Motivation		</a:t>
            </a:r>
            <a:r>
              <a:rPr lang="en-GB" sz="1300" b="1" baseline="0" dirty="0" smtClean="0">
                <a:solidFill>
                  <a:srgbClr val="116E8A"/>
                </a:solidFill>
              </a:rPr>
              <a:t>          </a:t>
            </a:r>
            <a:r>
              <a:rPr lang="en-GB" sz="1300" b="1" dirty="0" smtClean="0">
                <a:solidFill>
                  <a:srgbClr val="116E8A"/>
                </a:solidFill>
              </a:rPr>
              <a:t>Method	</a:t>
            </a:r>
            <a:r>
              <a:rPr lang="en-GB" sz="1300" b="1" baseline="0" dirty="0" smtClean="0">
                <a:solidFill>
                  <a:srgbClr val="116E8A"/>
                </a:solidFill>
              </a:rPr>
              <a:t>                </a:t>
            </a:r>
            <a:r>
              <a:rPr lang="en-GB" sz="1300" b="1" dirty="0" smtClean="0">
                <a:solidFill>
                  <a:srgbClr val="116E8A"/>
                </a:solidFill>
              </a:rPr>
              <a:t>Scintillators		Conclusions</a:t>
            </a:r>
            <a:endParaRPr lang="en-GB" sz="1300" dirty="0"/>
          </a:p>
        </p:txBody>
      </p:sp>
      <p:sp>
        <p:nvSpPr>
          <p:cNvPr id="10" name="Oval 9"/>
          <p:cNvSpPr/>
          <p:nvPr userDrawn="1"/>
        </p:nvSpPr>
        <p:spPr>
          <a:xfrm>
            <a:off x="1007616" y="116632"/>
            <a:ext cx="108000" cy="108000"/>
          </a:xfrm>
          <a:prstGeom prst="ellipse">
            <a:avLst/>
          </a:prstGeom>
          <a:noFill/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11" name="Oval 10"/>
          <p:cNvSpPr/>
          <p:nvPr userDrawn="1"/>
        </p:nvSpPr>
        <p:spPr>
          <a:xfrm>
            <a:off x="1151632" y="116632"/>
            <a:ext cx="108000" cy="108000"/>
          </a:xfrm>
          <a:prstGeom prst="ellipse">
            <a:avLst/>
          </a:prstGeom>
          <a:noFill/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12" name="Oval 11"/>
          <p:cNvSpPr/>
          <p:nvPr userDrawn="1"/>
        </p:nvSpPr>
        <p:spPr>
          <a:xfrm>
            <a:off x="1295648" y="116632"/>
            <a:ext cx="108000" cy="108000"/>
          </a:xfrm>
          <a:prstGeom prst="ellipse">
            <a:avLst/>
          </a:prstGeom>
          <a:noFill/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13" name="Oval 12"/>
          <p:cNvSpPr/>
          <p:nvPr userDrawn="1"/>
        </p:nvSpPr>
        <p:spPr>
          <a:xfrm>
            <a:off x="3059832" y="116632"/>
            <a:ext cx="108000" cy="108000"/>
          </a:xfrm>
          <a:prstGeom prst="ellipse">
            <a:avLst/>
          </a:prstGeom>
          <a:noFill/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3203848" y="116632"/>
            <a:ext cx="108000" cy="108000"/>
          </a:xfrm>
          <a:prstGeom prst="ellipse">
            <a:avLst/>
          </a:prstGeom>
          <a:noFill/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3347864" y="116632"/>
            <a:ext cx="108000" cy="108000"/>
          </a:xfrm>
          <a:prstGeom prst="ellipse">
            <a:avLst/>
          </a:prstGeom>
          <a:noFill/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25" name="Oval 24"/>
          <p:cNvSpPr/>
          <p:nvPr userDrawn="1"/>
        </p:nvSpPr>
        <p:spPr>
          <a:xfrm>
            <a:off x="1439664" y="116632"/>
            <a:ext cx="108000" cy="108000"/>
          </a:xfrm>
          <a:prstGeom prst="ellipse">
            <a:avLst/>
          </a:prstGeom>
          <a:noFill/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34" name="Oval 33"/>
          <p:cNvSpPr/>
          <p:nvPr userDrawn="1"/>
        </p:nvSpPr>
        <p:spPr>
          <a:xfrm>
            <a:off x="5364088" y="116632"/>
            <a:ext cx="108000" cy="108000"/>
          </a:xfrm>
          <a:prstGeom prst="ellipse">
            <a:avLst/>
          </a:prstGeom>
          <a:noFill/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35" name="Oval 34"/>
          <p:cNvSpPr/>
          <p:nvPr userDrawn="1"/>
        </p:nvSpPr>
        <p:spPr>
          <a:xfrm>
            <a:off x="5508104" y="116632"/>
            <a:ext cx="108000" cy="108000"/>
          </a:xfrm>
          <a:prstGeom prst="ellipse">
            <a:avLst/>
          </a:prstGeom>
          <a:noFill/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36" name="Oval 35"/>
          <p:cNvSpPr/>
          <p:nvPr userDrawn="1"/>
        </p:nvSpPr>
        <p:spPr>
          <a:xfrm>
            <a:off x="5652120" y="116632"/>
            <a:ext cx="108000" cy="108000"/>
          </a:xfrm>
          <a:prstGeom prst="ellipse">
            <a:avLst/>
          </a:prstGeom>
          <a:noFill/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37" name="Oval 36"/>
          <p:cNvSpPr/>
          <p:nvPr userDrawn="1"/>
        </p:nvSpPr>
        <p:spPr>
          <a:xfrm>
            <a:off x="7488336" y="116632"/>
            <a:ext cx="108000" cy="108000"/>
          </a:xfrm>
          <a:prstGeom prst="ellipse">
            <a:avLst/>
          </a:prstGeom>
          <a:noFill/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38" name="Oval 37"/>
          <p:cNvSpPr/>
          <p:nvPr userDrawn="1"/>
        </p:nvSpPr>
        <p:spPr>
          <a:xfrm>
            <a:off x="7632352" y="116632"/>
            <a:ext cx="108000" cy="108000"/>
          </a:xfrm>
          <a:prstGeom prst="ellipse">
            <a:avLst/>
          </a:prstGeom>
          <a:noFill/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  <a:endParaRPr lang="en-GB" noProof="0"/>
          </a:p>
        </p:txBody>
      </p:sp>
      <p:sp>
        <p:nvSpPr>
          <p:cNvPr id="12" name="Rechthoek 6"/>
          <p:cNvSpPr/>
          <p:nvPr userDrawn="1"/>
        </p:nvSpPr>
        <p:spPr>
          <a:xfrm>
            <a:off x="0" y="6642000"/>
            <a:ext cx="9144000" cy="216000"/>
          </a:xfrm>
          <a:prstGeom prst="rect">
            <a:avLst/>
          </a:prstGeom>
          <a:gradFill flip="none" rotWithShape="1">
            <a:gsLst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77E9D"/>
              </a:gs>
              <a:gs pos="100000">
                <a:srgbClr val="116E8A"/>
              </a:gs>
              <a:gs pos="100000">
                <a:schemeClr val="accent1">
                  <a:tint val="44500"/>
                  <a:satMod val="160000"/>
                </a:schemeClr>
              </a:gs>
              <a:gs pos="0">
                <a:srgbClr val="1D8DB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15" name="TextBox 14"/>
          <p:cNvSpPr txBox="1"/>
          <p:nvPr userDrawn="1"/>
        </p:nvSpPr>
        <p:spPr>
          <a:xfrm>
            <a:off x="0" y="6596112"/>
            <a:ext cx="2202270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noProof="0" dirty="0" smtClean="0">
                <a:solidFill>
                  <a:schemeClr val="bg1"/>
                </a:solidFill>
              </a:rPr>
              <a:t>Mathieu BABO– </a:t>
            </a:r>
            <a:r>
              <a:rPr lang="en-GB" sz="1400" b="1" noProof="0" dirty="0" smtClean="0">
                <a:solidFill>
                  <a:schemeClr val="bg1"/>
                </a:solidFill>
              </a:rPr>
              <a:t>KU Leuven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4114839" y="6596112"/>
            <a:ext cx="3185488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1400" b="1" noProof="0" dirty="0" smtClean="0">
                <a:solidFill>
                  <a:schemeClr val="bg1"/>
                </a:solidFill>
              </a:rPr>
              <a:t>ISS Workshop</a:t>
            </a:r>
            <a:r>
              <a:rPr lang="nl-BE" sz="1400" b="1" baseline="0" noProof="0" dirty="0" smtClean="0">
                <a:solidFill>
                  <a:schemeClr val="bg1"/>
                </a:solidFill>
              </a:rPr>
              <a:t> - Manchester</a:t>
            </a:r>
            <a:r>
              <a:rPr lang="nl-BE" sz="1400" b="1" noProof="0" dirty="0" smtClean="0">
                <a:solidFill>
                  <a:schemeClr val="bg1"/>
                </a:solidFill>
              </a:rPr>
              <a:t>, 13/07/2017</a:t>
            </a:r>
            <a:endParaRPr lang="nl-BE" sz="1400" b="1" noProof="0" dirty="0" smtClean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458" y="6201939"/>
            <a:ext cx="1512000" cy="539429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2665" y="2946"/>
            <a:ext cx="871335" cy="833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5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4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tiff"/><Relationship Id="rId3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4" Type="http://schemas.openxmlformats.org/officeDocument/2006/relationships/image" Target="../media/image42.tiff"/><Relationship Id="rId5" Type="http://schemas.openxmlformats.org/officeDocument/2006/relationships/image" Target="../media/image43.tiff"/><Relationship Id="rId6" Type="http://schemas.openxmlformats.org/officeDocument/2006/relationships/image" Target="../media/image44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4" Type="http://schemas.openxmlformats.org/officeDocument/2006/relationships/image" Target="../media/image13.tiff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4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4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87524" y="946190"/>
            <a:ext cx="8568952" cy="1368152"/>
          </a:xfrm>
          <a:prstGeom prst="roundRect">
            <a:avLst>
              <a:gd name="adj" fmla="val 11022"/>
            </a:avLst>
          </a:prstGeom>
          <a:solidFill>
            <a:schemeClr val="bg1">
              <a:lumMod val="95000"/>
            </a:schemeClr>
          </a:solidFill>
          <a:ln>
            <a:solidFill>
              <a:srgbClr val="116E8A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 err="1" smtClean="0">
                <a:solidFill>
                  <a:srgbClr val="116E8A"/>
                </a:solidFill>
                <a:cs typeface="Arial" pitchFamily="34" charset="0"/>
              </a:rPr>
              <a:t>SpecMAT</a:t>
            </a:r>
            <a:r>
              <a:rPr lang="en-GB" sz="4400" b="1" dirty="0" smtClean="0">
                <a:solidFill>
                  <a:srgbClr val="116E8A"/>
                </a:solidFill>
                <a:cs typeface="Arial" pitchFamily="34" charset="0"/>
              </a:rPr>
              <a:t/>
            </a:r>
            <a:br>
              <a:rPr lang="en-GB" sz="4400" b="1" dirty="0" smtClean="0">
                <a:solidFill>
                  <a:srgbClr val="116E8A"/>
                </a:solidFill>
                <a:cs typeface="Arial" pitchFamily="34" charset="0"/>
              </a:rPr>
            </a:br>
            <a:r>
              <a:rPr lang="en-GB" sz="3600" b="1" dirty="0" smtClean="0">
                <a:solidFill>
                  <a:srgbClr val="116E8A"/>
                </a:solidFill>
                <a:cs typeface="Arial" pitchFamily="34" charset="0"/>
              </a:rPr>
              <a:t>Spectroscopy </a:t>
            </a:r>
            <a:r>
              <a:rPr lang="en-GB" sz="3600" b="1" dirty="0">
                <a:solidFill>
                  <a:srgbClr val="116E8A"/>
                </a:solidFill>
                <a:cs typeface="Arial" pitchFamily="34" charset="0"/>
              </a:rPr>
              <a:t>in a Magnetic Active Target</a:t>
            </a:r>
            <a:endParaRPr lang="en-GB" sz="3600" b="1" dirty="0" smtClean="0">
              <a:solidFill>
                <a:srgbClr val="116E8A"/>
              </a:solidFill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24539" y="2674382"/>
            <a:ext cx="6294928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GB" sz="2400" b="1" u="sng" dirty="0" smtClean="0"/>
              <a:t>M. </a:t>
            </a:r>
            <a:r>
              <a:rPr lang="en-GB" sz="2400" b="1" u="sng" dirty="0" smtClean="0"/>
              <a:t>Babo</a:t>
            </a:r>
            <a:r>
              <a:rPr lang="en-GB" sz="2400" dirty="0" smtClean="0"/>
              <a:t>, </a:t>
            </a:r>
            <a:r>
              <a:rPr lang="en-GB" sz="2400" dirty="0" smtClean="0"/>
              <a:t>R. </a:t>
            </a:r>
            <a:r>
              <a:rPr lang="en-GB" sz="2400" dirty="0" err="1" smtClean="0"/>
              <a:t>Raabe</a:t>
            </a:r>
            <a:endParaRPr lang="en-GB" sz="2400" dirty="0" smtClean="0"/>
          </a:p>
          <a:p>
            <a:pPr algn="ctr">
              <a:spcBef>
                <a:spcPts val="1200"/>
              </a:spcBef>
            </a:pPr>
            <a:r>
              <a:rPr lang="en-GB" sz="2400" dirty="0" smtClean="0"/>
              <a:t>KU Leuven, </a:t>
            </a:r>
            <a:r>
              <a:rPr lang="en-GB" sz="2400" dirty="0" err="1" smtClean="0"/>
              <a:t>Instituut</a:t>
            </a:r>
            <a:r>
              <a:rPr lang="en-GB" sz="2400" dirty="0" smtClean="0"/>
              <a:t> </a:t>
            </a:r>
            <a:r>
              <a:rPr lang="en-GB" sz="2400" dirty="0" err="1" smtClean="0"/>
              <a:t>voor</a:t>
            </a:r>
            <a:r>
              <a:rPr lang="en-GB" sz="2400" dirty="0" smtClean="0"/>
              <a:t> Kern- </a:t>
            </a:r>
            <a:r>
              <a:rPr lang="en-GB" sz="2400" dirty="0" err="1" smtClean="0"/>
              <a:t>en</a:t>
            </a:r>
            <a:r>
              <a:rPr lang="en-GB" sz="2400" dirty="0" smtClean="0"/>
              <a:t> </a:t>
            </a:r>
            <a:r>
              <a:rPr lang="en-GB" sz="2400" dirty="0" err="1" smtClean="0"/>
              <a:t>Stralingsfysica</a:t>
            </a:r>
            <a:endParaRPr lang="en-GB" sz="2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t="19551" r="27950" b="15351"/>
          <a:stretch/>
        </p:blipFill>
        <p:spPr>
          <a:xfrm>
            <a:off x="3059832" y="4036004"/>
            <a:ext cx="2502272" cy="2154735"/>
          </a:xfrm>
          <a:prstGeom prst="rect">
            <a:avLst/>
          </a:prstGeom>
        </p:spPr>
      </p:pic>
      <p:pic>
        <p:nvPicPr>
          <p:cNvPr id="12" name="Picture 11" descr="specmat_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6794" y="4036004"/>
            <a:ext cx="2793038" cy="223443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5"/>
          <a:stretch/>
        </p:blipFill>
        <p:spPr>
          <a:xfrm>
            <a:off x="6444208" y="4293096"/>
            <a:ext cx="2268144" cy="176671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Shape coexistence “west” of </a:t>
            </a:r>
            <a:r>
              <a:rPr lang="en-GB" baseline="30000" dirty="0" smtClean="0"/>
              <a:t>208</a:t>
            </a:r>
            <a:r>
              <a:rPr lang="en-GB" dirty="0" smtClean="0"/>
              <a:t>Pb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323528" y="1039232"/>
            <a:ext cx="4968552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463" lvl="1" indent="-271463">
              <a:spcAft>
                <a:spcPts val="300"/>
              </a:spcAft>
              <a:buClr>
                <a:srgbClr val="116E8A"/>
              </a:buClr>
              <a:buFont typeface="Calibri" pitchFamily="34" charset="0"/>
              <a:buChar char="●"/>
            </a:pPr>
            <a:r>
              <a:rPr lang="en-GB" sz="2000" dirty="0" smtClean="0"/>
              <a:t>Deformation also in n-rich Cd isotopes</a:t>
            </a:r>
            <a:endParaRPr lang="en-GB" sz="2000" baseline="-25000" dirty="0"/>
          </a:p>
          <a:p>
            <a:pPr marL="271463" lvl="1" indent="-271463">
              <a:spcAft>
                <a:spcPts val="300"/>
              </a:spcAft>
              <a:buClr>
                <a:srgbClr val="116E8A"/>
              </a:buClr>
              <a:buFont typeface="Calibri" pitchFamily="34" charset="0"/>
              <a:buChar char="●"/>
            </a:pPr>
            <a:r>
              <a:rPr lang="en-GB" sz="2000" dirty="0" smtClean="0"/>
              <a:t>Occupation number of the 2p-2h states 0</a:t>
            </a:r>
            <a:r>
              <a:rPr lang="en-GB" sz="2000" baseline="30000" dirty="0" smtClean="0"/>
              <a:t>+</a:t>
            </a:r>
            <a:r>
              <a:rPr lang="en-GB" sz="2000" baseline="-25000" dirty="0" smtClean="0"/>
              <a:t>2  </a:t>
            </a:r>
            <a:r>
              <a:rPr lang="en-GB" sz="2000" dirty="0" smtClean="0"/>
              <a:t>is changing.</a:t>
            </a:r>
          </a:p>
          <a:p>
            <a:pPr marL="271463" lvl="1" indent="-271463">
              <a:spcAft>
                <a:spcPts val="300"/>
              </a:spcAft>
              <a:buClr>
                <a:srgbClr val="116E8A"/>
              </a:buClr>
              <a:buFont typeface="Calibri" pitchFamily="34" charset="0"/>
              <a:buChar char="●"/>
            </a:pPr>
            <a:r>
              <a:rPr lang="en-GB" sz="2000" dirty="0"/>
              <a:t>C</a:t>
            </a:r>
            <a:r>
              <a:rPr lang="en-GB" sz="2000" dirty="0" smtClean="0"/>
              <a:t>ould be due to migration of </a:t>
            </a:r>
            <a:endParaRPr lang="en-GB" sz="2000" dirty="0" smtClean="0"/>
          </a:p>
        </p:txBody>
      </p:sp>
      <p:sp>
        <p:nvSpPr>
          <p:cNvPr id="15" name="Oval 14"/>
          <p:cNvSpPr/>
          <p:nvPr/>
        </p:nvSpPr>
        <p:spPr>
          <a:xfrm>
            <a:off x="1007616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1151632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1295648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1439664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358621" y="4616864"/>
            <a:ext cx="3603944" cy="1404424"/>
          </a:xfrm>
          <a:prstGeom prst="roundRect">
            <a:avLst>
              <a:gd name="adj" fmla="val 12145"/>
            </a:avLst>
          </a:prstGeom>
          <a:solidFill>
            <a:schemeClr val="accent6">
              <a:lumMod val="20000"/>
              <a:lumOff val="80000"/>
            </a:schemeClr>
          </a:solidFill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lvl="1">
              <a:lnSpc>
                <a:spcPts val="3000"/>
              </a:lnSpc>
              <a:spcAft>
                <a:spcPts val="600"/>
              </a:spcAft>
              <a:buClr>
                <a:srgbClr val="116E8A"/>
              </a:buClr>
            </a:pPr>
            <a:r>
              <a:rPr lang="en-US" sz="2400" b="1" dirty="0" smtClean="0">
                <a:solidFill>
                  <a:srgbClr val="C00000"/>
                </a:solidFill>
              </a:rPr>
              <a:t>(</a:t>
            </a:r>
            <a:r>
              <a:rPr lang="en-US" sz="2400" b="1" dirty="0" err="1">
                <a:solidFill>
                  <a:srgbClr val="C00000"/>
                </a:solidFill>
              </a:rPr>
              <a:t>d,p</a:t>
            </a:r>
            <a:r>
              <a:rPr lang="en-US" sz="2400" b="1" dirty="0">
                <a:solidFill>
                  <a:srgbClr val="C00000"/>
                </a:solidFill>
              </a:rPr>
              <a:t>) and (</a:t>
            </a:r>
            <a:r>
              <a:rPr lang="en-US" sz="2400" b="1" dirty="0" err="1">
                <a:solidFill>
                  <a:srgbClr val="C00000"/>
                </a:solidFill>
              </a:rPr>
              <a:t>p,d</a:t>
            </a:r>
            <a:r>
              <a:rPr lang="en-US" sz="2400" b="1" dirty="0">
                <a:solidFill>
                  <a:srgbClr val="C00000"/>
                </a:solidFill>
              </a:rPr>
              <a:t>) transfers on </a:t>
            </a:r>
            <a:r>
              <a:rPr lang="en-US" sz="2400" b="1" dirty="0" smtClean="0">
                <a:solidFill>
                  <a:srgbClr val="C00000"/>
                </a:solidFill>
              </a:rPr>
              <a:t>odd-A Cd and possible two-neutron transfer</a:t>
            </a:r>
            <a:endParaRPr lang="en-US" sz="2400" b="1" dirty="0" smtClean="0">
              <a:solidFill>
                <a:srgbClr val="C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564904"/>
            <a:ext cx="4377928" cy="325759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21804" y="6042248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latin typeface="CambriaMath" charset="0"/>
              </a:rPr>
              <a:t>A. </a:t>
            </a:r>
            <a:r>
              <a:rPr lang="en-US" sz="1200" dirty="0" err="1">
                <a:latin typeface="CambriaMath" charset="0"/>
              </a:rPr>
              <a:t>Blazhev</a:t>
            </a:r>
            <a:r>
              <a:rPr lang="en-US" sz="1200" dirty="0">
                <a:latin typeface="CambriaMath" charset="0"/>
              </a:rPr>
              <a:t> et al, EPJ Web of Conf. 93, 01016 (2015) </a:t>
            </a:r>
            <a:endParaRPr lang="en-US" sz="1200" dirty="0"/>
          </a:p>
        </p:txBody>
      </p:sp>
      <p:sp>
        <p:nvSpPr>
          <p:cNvPr id="10" name="Oval 9"/>
          <p:cNvSpPr/>
          <p:nvPr/>
        </p:nvSpPr>
        <p:spPr>
          <a:xfrm>
            <a:off x="3347864" y="5445224"/>
            <a:ext cx="1080120" cy="3052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3347864" y="3933056"/>
            <a:ext cx="1080120" cy="305264"/>
          </a:xfrm>
          <a:prstGeom prst="ellipse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204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Problem: density of states 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323528" y="908720"/>
            <a:ext cx="4245393" cy="20774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  <a:buClr>
                <a:schemeClr val="bg2">
                  <a:lumMod val="25000"/>
                </a:schemeClr>
              </a:buClr>
              <a:buSzPct val="75000"/>
            </a:pPr>
            <a:r>
              <a:rPr lang="en-US" sz="2400" b="1" dirty="0" smtClean="0">
                <a:solidFill>
                  <a:srgbClr val="116E8A"/>
                </a:solidFill>
              </a:rPr>
              <a:t>Importance of </a:t>
            </a:r>
            <a:r>
              <a:rPr lang="en-US" sz="2400" b="1" dirty="0">
                <a:solidFill>
                  <a:srgbClr val="116E8A"/>
                </a:solidFill>
                <a:sym typeface="Symbol"/>
              </a:rPr>
              <a:t>𝛾-</a:t>
            </a:r>
            <a:r>
              <a:rPr lang="en-US" sz="2400" b="1" dirty="0" smtClean="0">
                <a:solidFill>
                  <a:srgbClr val="116E8A"/>
                </a:solidFill>
                <a:sym typeface="Symbol"/>
              </a:rPr>
              <a:t>ray detection</a:t>
            </a:r>
            <a:r>
              <a:rPr lang="en-US" sz="2400" dirty="0" smtClean="0">
                <a:sym typeface="Symbol"/>
              </a:rPr>
              <a:t> </a:t>
            </a:r>
            <a:endParaRPr lang="en-US" sz="2400" b="1" dirty="0" smtClean="0">
              <a:solidFill>
                <a:srgbClr val="116E8A"/>
              </a:solidFill>
            </a:endParaRPr>
          </a:p>
          <a:p>
            <a:pPr marL="271463" lvl="1" indent="-271463">
              <a:spcBef>
                <a:spcPts val="600"/>
              </a:spcBef>
              <a:spcAft>
                <a:spcPts val="1200"/>
              </a:spcAft>
              <a:buClr>
                <a:srgbClr val="116E8A"/>
              </a:buClr>
              <a:buFont typeface="Calibri" pitchFamily="34" charset="0"/>
              <a:buChar char="●"/>
            </a:pPr>
            <a:r>
              <a:rPr lang="en-US" sz="2000" dirty="0" smtClean="0"/>
              <a:t>Transition probabilities</a:t>
            </a:r>
          </a:p>
          <a:p>
            <a:pPr marL="271463" lvl="1" indent="-271463">
              <a:spcBef>
                <a:spcPts val="600"/>
              </a:spcBef>
              <a:spcAft>
                <a:spcPts val="1200"/>
              </a:spcAft>
              <a:buClr>
                <a:srgbClr val="116E8A"/>
              </a:buClr>
              <a:buFont typeface="Calibri" pitchFamily="34" charset="0"/>
              <a:buChar char="●"/>
            </a:pPr>
            <a:r>
              <a:rPr lang="en-US" sz="2000" dirty="0" smtClean="0"/>
              <a:t>Energy resolution from coincidences</a:t>
            </a:r>
          </a:p>
          <a:p>
            <a:pPr marL="271463" lvl="1" indent="-271463">
              <a:spcBef>
                <a:spcPts val="600"/>
              </a:spcBef>
              <a:spcAft>
                <a:spcPts val="1200"/>
              </a:spcAft>
              <a:buClr>
                <a:srgbClr val="116E8A"/>
              </a:buClr>
              <a:buFont typeface="Calibri" pitchFamily="34" charset="0"/>
              <a:buChar char="●"/>
            </a:pPr>
            <a:r>
              <a:rPr lang="en-US" sz="2000" dirty="0" smtClean="0"/>
              <a:t>Build the decay scheme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573016"/>
            <a:ext cx="4155824" cy="2763886"/>
          </a:xfrm>
          <a:prstGeom prst="rect">
            <a:avLst/>
          </a:prstGeom>
          <a:noFill/>
          <a:ln w="25400">
            <a:solidFill>
              <a:srgbClr val="116E8A"/>
            </a:solidFill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4860032" y="4941168"/>
            <a:ext cx="29868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J</a:t>
            </a:r>
            <a:r>
              <a:rPr lang="en-US" sz="1400" dirty="0"/>
              <a:t>. </a:t>
            </a:r>
            <a:r>
              <a:rPr lang="en-US" sz="1400" dirty="0" err="1"/>
              <a:t>Diriken</a:t>
            </a:r>
            <a:r>
              <a:rPr lang="en-US" sz="1400" dirty="0"/>
              <a:t> et al., </a:t>
            </a:r>
            <a:r>
              <a:rPr lang="de-DE" sz="1400" dirty="0"/>
              <a:t>PLB 736, 533 (2014)</a:t>
            </a:r>
            <a:br>
              <a:rPr lang="de-DE" sz="1400" dirty="0"/>
            </a:br>
            <a:r>
              <a:rPr lang="de-DE" sz="1400" dirty="0"/>
              <a:t>J. </a:t>
            </a:r>
            <a:r>
              <a:rPr lang="de-DE" sz="1400" dirty="0" err="1"/>
              <a:t>Diriken</a:t>
            </a:r>
            <a:r>
              <a:rPr lang="de-DE" sz="1400" dirty="0"/>
              <a:t> et al., PRC 91, 054321 (2015)</a:t>
            </a:r>
            <a:endParaRPr lang="en-GB" sz="1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8" y="954168"/>
            <a:ext cx="3888515" cy="2916386"/>
          </a:xfrm>
          <a:prstGeom prst="rect">
            <a:avLst/>
          </a:prstGeom>
          <a:ln w="25400">
            <a:solidFill>
              <a:srgbClr val="116E8A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6768484" y="1043444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25</a:t>
            </a:r>
            <a:r>
              <a:rPr lang="en-US" dirty="0"/>
              <a:t>Na(</a:t>
            </a:r>
            <a:r>
              <a:rPr lang="en-US" dirty="0" err="1"/>
              <a:t>d,p</a:t>
            </a:r>
            <a:r>
              <a:rPr lang="en-US" dirty="0"/>
              <a:t>)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2627784" y="3676962"/>
            <a:ext cx="10727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aseline="30000" dirty="0" smtClean="0"/>
              <a:t>66</a:t>
            </a:r>
            <a:r>
              <a:rPr lang="en-US" sz="2000" dirty="0" smtClean="0"/>
              <a:t>Ni(</a:t>
            </a:r>
            <a:r>
              <a:rPr lang="en-US" sz="2000" dirty="0" err="1" smtClean="0"/>
              <a:t>d,p</a:t>
            </a:r>
            <a:r>
              <a:rPr lang="en-US" sz="2000" dirty="0"/>
              <a:t>)</a:t>
            </a:r>
            <a:endParaRPr lang="en-GB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5580112" y="3985900"/>
            <a:ext cx="28287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G. Wilson et </a:t>
            </a:r>
            <a:r>
              <a:rPr lang="en-US" sz="1400" dirty="0"/>
              <a:t>al., </a:t>
            </a:r>
            <a:r>
              <a:rPr lang="de-DE" sz="1400" dirty="0" smtClean="0"/>
              <a:t>PLB</a:t>
            </a:r>
            <a:r>
              <a:rPr lang="pt-BR" sz="1400" dirty="0" smtClean="0"/>
              <a:t> </a:t>
            </a:r>
            <a:r>
              <a:rPr lang="pt-BR" sz="1400" dirty="0"/>
              <a:t>759, 417 (2016)</a:t>
            </a:r>
            <a:endParaRPr lang="en-GB" sz="1400" dirty="0"/>
          </a:p>
        </p:txBody>
      </p:sp>
      <p:sp>
        <p:nvSpPr>
          <p:cNvPr id="10" name="Oval 9"/>
          <p:cNvSpPr/>
          <p:nvPr/>
        </p:nvSpPr>
        <p:spPr>
          <a:xfrm>
            <a:off x="1007616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1151632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1295648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059832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1439664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105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Method: active target + 𝛾-ray array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669404" y="1124744"/>
            <a:ext cx="3902596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Aft>
                <a:spcPts val="1200"/>
              </a:spcAft>
              <a:buClr>
                <a:srgbClr val="116E8A"/>
              </a:buClr>
            </a:pPr>
            <a:r>
              <a:rPr lang="en-US" sz="2400" b="1" dirty="0">
                <a:solidFill>
                  <a:srgbClr val="116E8A"/>
                </a:solidFill>
              </a:rPr>
              <a:t>Challenges</a:t>
            </a:r>
          </a:p>
          <a:p>
            <a:pPr marL="271463" lvl="1" indent="-271463">
              <a:spcAft>
                <a:spcPts val="1200"/>
              </a:spcAft>
              <a:buClr>
                <a:srgbClr val="116E8A"/>
              </a:buClr>
              <a:buFont typeface="Calibri" pitchFamily="34" charset="0"/>
              <a:buChar char="●"/>
            </a:pPr>
            <a:r>
              <a:rPr lang="en-US" sz="2000" dirty="0"/>
              <a:t>Resolution</a:t>
            </a:r>
          </a:p>
          <a:p>
            <a:pPr marL="271463" lvl="1" indent="-271463">
              <a:spcAft>
                <a:spcPts val="1200"/>
              </a:spcAft>
              <a:buClr>
                <a:srgbClr val="116E8A"/>
              </a:buClr>
              <a:buFont typeface="Calibri" pitchFamily="34" charset="0"/>
              <a:buChar char="●"/>
            </a:pPr>
            <a:r>
              <a:rPr lang="en-US" sz="2000" dirty="0" smtClean="0"/>
              <a:t>Efficiency</a:t>
            </a:r>
          </a:p>
          <a:p>
            <a:pPr marL="0" lvl="1">
              <a:spcAft>
                <a:spcPts val="1200"/>
              </a:spcAft>
              <a:buClr>
                <a:srgbClr val="116E8A"/>
              </a:buClr>
            </a:pPr>
            <a:r>
              <a:rPr lang="en-US" sz="2400" b="1" dirty="0" smtClean="0">
                <a:solidFill>
                  <a:srgbClr val="116E8A"/>
                </a:solidFill>
              </a:rPr>
              <a:t>→ </a:t>
            </a:r>
            <a:r>
              <a:rPr lang="en-US" sz="2400" b="1" dirty="0">
                <a:solidFill>
                  <a:srgbClr val="116E8A"/>
                </a:solidFill>
              </a:rPr>
              <a:t>Choices</a:t>
            </a:r>
          </a:p>
          <a:p>
            <a:pPr marL="271463" lvl="1" indent="-271463">
              <a:spcAft>
                <a:spcPts val="1200"/>
              </a:spcAft>
              <a:buClr>
                <a:srgbClr val="116E8A"/>
              </a:buClr>
              <a:buFont typeface="Calibri" pitchFamily="34" charset="0"/>
              <a:buChar char="●"/>
            </a:pPr>
            <a:r>
              <a:rPr lang="en-US" sz="2000" dirty="0" smtClean="0"/>
              <a:t>Active target</a:t>
            </a:r>
          </a:p>
          <a:p>
            <a:pPr marL="271463" lvl="1" indent="-271463">
              <a:spcAft>
                <a:spcPts val="1200"/>
              </a:spcAft>
              <a:buClr>
                <a:srgbClr val="116E8A"/>
              </a:buClr>
              <a:buFont typeface="Calibri" pitchFamily="34" charset="0"/>
              <a:buChar char="●"/>
            </a:pPr>
            <a:r>
              <a:rPr lang="en-US" sz="2000" dirty="0" smtClean="0"/>
              <a:t>Magnetic </a:t>
            </a:r>
            <a:r>
              <a:rPr lang="en-US" sz="2000" dirty="0"/>
              <a:t>field </a:t>
            </a:r>
            <a:r>
              <a:rPr lang="en-US" sz="2000" dirty="0" smtClean="0"/>
              <a:t>parallel</a:t>
            </a:r>
            <a:br>
              <a:rPr lang="en-US" sz="2000" dirty="0" smtClean="0"/>
            </a:br>
            <a:r>
              <a:rPr lang="en-US" sz="2000" dirty="0" smtClean="0"/>
              <a:t>to </a:t>
            </a:r>
            <a:r>
              <a:rPr lang="en-US" sz="2000" dirty="0"/>
              <a:t>beam direction</a:t>
            </a:r>
            <a:br>
              <a:rPr lang="en-US" sz="2000" dirty="0"/>
            </a:br>
            <a:r>
              <a:rPr lang="en-US" sz="2000" dirty="0"/>
              <a:t>to confine emitted </a:t>
            </a:r>
            <a:r>
              <a:rPr lang="en-US" sz="2000" dirty="0" smtClean="0"/>
              <a:t>particles</a:t>
            </a:r>
            <a:br>
              <a:rPr lang="en-US" sz="2000" dirty="0" smtClean="0"/>
            </a:br>
            <a:r>
              <a:rPr lang="en-US" sz="2000" dirty="0" smtClean="0"/>
              <a:t>and minimize material</a:t>
            </a:r>
          </a:p>
          <a:p>
            <a:pPr marL="271463" lvl="1" indent="-271463">
              <a:spcAft>
                <a:spcPts val="1200"/>
              </a:spcAft>
              <a:buClr>
                <a:srgbClr val="116E8A"/>
              </a:buClr>
              <a:buFont typeface="Calibri" pitchFamily="34" charset="0"/>
              <a:buChar char="●"/>
            </a:pPr>
            <a:r>
              <a:rPr lang="en-US" sz="2000" dirty="0" smtClean="0"/>
              <a:t>+ 𝛾-ray detection</a:t>
            </a:r>
          </a:p>
        </p:txBody>
      </p:sp>
      <p:pic>
        <p:nvPicPr>
          <p:cNvPr id="4" name="Picture 3" descr="specmat_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59282" y="1280980"/>
            <a:ext cx="4395216" cy="3516172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1007616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1151632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1295648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3059832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3203848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1439664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882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Challenges for 𝛾-ray detection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395536" y="1139840"/>
            <a:ext cx="432048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463" lvl="1" indent="-271463">
              <a:spcAft>
                <a:spcPts val="1200"/>
              </a:spcAft>
              <a:buClr>
                <a:srgbClr val="116E8A"/>
              </a:buClr>
              <a:buFont typeface="Calibri" pitchFamily="34" charset="0"/>
              <a:buChar char="●"/>
            </a:pPr>
            <a:r>
              <a:rPr lang="en-US" sz="2000" dirty="0" smtClean="0"/>
              <a:t>Good resolution and efficiency</a:t>
            </a:r>
          </a:p>
          <a:p>
            <a:pPr marL="271463" lvl="1" indent="-271463">
              <a:spcAft>
                <a:spcPts val="1200"/>
              </a:spcAft>
              <a:buClr>
                <a:srgbClr val="116E8A"/>
              </a:buClr>
              <a:buFont typeface="Calibri" pitchFamily="34" charset="0"/>
              <a:buChar char="●"/>
            </a:pPr>
            <a:r>
              <a:rPr lang="en-US" sz="2000" dirty="0" smtClean="0"/>
              <a:t>Placement in a magnetic field</a:t>
            </a:r>
          </a:p>
          <a:p>
            <a:pPr marL="271463" lvl="1" indent="-271463">
              <a:spcAft>
                <a:spcPts val="1200"/>
              </a:spcAft>
              <a:buClr>
                <a:srgbClr val="116E8A"/>
              </a:buClr>
              <a:buFont typeface="Calibri" pitchFamily="34" charset="0"/>
              <a:buChar char="●"/>
            </a:pPr>
            <a:r>
              <a:rPr lang="en-US" sz="2000" dirty="0" smtClean="0"/>
              <a:t>Possible use of digital electronics</a:t>
            </a:r>
          </a:p>
          <a:p>
            <a:pPr marL="271463" lvl="1" indent="-271463">
              <a:spcAft>
                <a:spcPts val="1200"/>
              </a:spcAft>
              <a:buClr>
                <a:srgbClr val="116E8A"/>
              </a:buClr>
              <a:buFont typeface="Calibri" pitchFamily="34" charset="0"/>
              <a:buChar char="●"/>
            </a:pPr>
            <a:r>
              <a:rPr lang="en-US" sz="2000" dirty="0" smtClean="0"/>
              <a:t>Budget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458" y="6201939"/>
            <a:ext cx="1512000" cy="539429"/>
          </a:xfrm>
          <a:prstGeom prst="rect">
            <a:avLst/>
          </a:prstGeom>
        </p:spPr>
      </p:pic>
      <p:sp>
        <p:nvSpPr>
          <p:cNvPr id="30" name="Oval 29"/>
          <p:cNvSpPr/>
          <p:nvPr/>
        </p:nvSpPr>
        <p:spPr>
          <a:xfrm>
            <a:off x="1007616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1151632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1295648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3059832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3203848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3347864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1439664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50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Challenges for 𝛾-ray detection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395536" y="1139840"/>
            <a:ext cx="432048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463" lvl="1" indent="-271463">
              <a:spcAft>
                <a:spcPts val="1200"/>
              </a:spcAft>
              <a:buClr>
                <a:srgbClr val="116E8A"/>
              </a:buClr>
              <a:buFont typeface="Calibri" pitchFamily="34" charset="0"/>
              <a:buChar char="●"/>
            </a:pPr>
            <a:r>
              <a:rPr lang="en-US" sz="2000" dirty="0" smtClean="0"/>
              <a:t>Good resolution and efficiency</a:t>
            </a:r>
          </a:p>
          <a:p>
            <a:pPr marL="271463" lvl="1" indent="-271463">
              <a:spcAft>
                <a:spcPts val="1200"/>
              </a:spcAft>
              <a:buClr>
                <a:srgbClr val="116E8A"/>
              </a:buClr>
              <a:buFont typeface="Calibri" pitchFamily="34" charset="0"/>
              <a:buChar char="●"/>
            </a:pPr>
            <a:r>
              <a:rPr lang="en-US" sz="2000" dirty="0" smtClean="0"/>
              <a:t>Placement in a magnetic field</a:t>
            </a:r>
          </a:p>
          <a:p>
            <a:pPr marL="271463" lvl="1" indent="-271463">
              <a:spcAft>
                <a:spcPts val="1200"/>
              </a:spcAft>
              <a:buClr>
                <a:srgbClr val="116E8A"/>
              </a:buClr>
              <a:buFont typeface="Calibri" pitchFamily="34" charset="0"/>
              <a:buChar char="●"/>
            </a:pPr>
            <a:r>
              <a:rPr lang="en-US" sz="2000" dirty="0" smtClean="0"/>
              <a:t>Possible use of digital electronics</a:t>
            </a:r>
          </a:p>
          <a:p>
            <a:pPr marL="271463" lvl="1" indent="-271463">
              <a:spcAft>
                <a:spcPts val="1200"/>
              </a:spcAft>
              <a:buClr>
                <a:srgbClr val="116E8A"/>
              </a:buClr>
              <a:buFont typeface="Calibri" pitchFamily="34" charset="0"/>
              <a:buChar char="●"/>
            </a:pPr>
            <a:r>
              <a:rPr lang="en-US" sz="2000" dirty="0" smtClean="0"/>
              <a:t>Budget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5219" y="908720"/>
            <a:ext cx="4553285" cy="322328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5" y="3645024"/>
            <a:ext cx="2642777" cy="280831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458" y="6201939"/>
            <a:ext cx="1512000" cy="539429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1007616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151632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1295648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3059832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203848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3347864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1439664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95536" y="4293096"/>
            <a:ext cx="4320480" cy="1512168"/>
          </a:xfrm>
          <a:prstGeom prst="roundRect">
            <a:avLst>
              <a:gd name="adj" fmla="val 9420"/>
            </a:avLst>
          </a:prstGeom>
          <a:solidFill>
            <a:srgbClr val="F2F2F2"/>
          </a:solidFill>
          <a:ln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lvl="1">
              <a:spcAft>
                <a:spcPts val="1200"/>
              </a:spcAft>
              <a:buClr>
                <a:srgbClr val="116E8A"/>
              </a:buClr>
            </a:pPr>
            <a:r>
              <a:rPr lang="en-US" sz="2000" dirty="0" smtClean="0">
                <a:solidFill>
                  <a:schemeClr val="tx1"/>
                </a:solidFill>
              </a:rPr>
              <a:t>→ Scintillation crystals (LaBr</a:t>
            </a:r>
            <a:r>
              <a:rPr lang="en-US" sz="2000" baseline="-25000" dirty="0" smtClean="0">
                <a:solidFill>
                  <a:schemeClr val="tx1"/>
                </a:solidFill>
              </a:rPr>
              <a:t>3</a:t>
            </a:r>
            <a:r>
              <a:rPr lang="en-US" sz="2000" dirty="0" smtClean="0">
                <a:solidFill>
                  <a:schemeClr val="tx1"/>
                </a:solidFill>
              </a:rPr>
              <a:t> or CeBr</a:t>
            </a:r>
            <a:r>
              <a:rPr lang="en-US" sz="2000" baseline="-25000" dirty="0" smtClean="0">
                <a:solidFill>
                  <a:schemeClr val="tx1"/>
                </a:solidFill>
              </a:rPr>
              <a:t>3</a:t>
            </a:r>
            <a:r>
              <a:rPr lang="en-US" sz="2000" dirty="0" smtClean="0">
                <a:solidFill>
                  <a:schemeClr val="tx1"/>
                </a:solidFill>
              </a:rPr>
              <a:t>)</a:t>
            </a:r>
          </a:p>
          <a:p>
            <a:pPr marL="0" lvl="1">
              <a:spcAft>
                <a:spcPts val="1200"/>
              </a:spcAft>
              <a:buClr>
                <a:srgbClr val="116E8A"/>
              </a:buClr>
            </a:pPr>
            <a:r>
              <a:rPr lang="en-US" sz="2000" dirty="0">
                <a:solidFill>
                  <a:schemeClr val="tx1"/>
                </a:solidFill>
              </a:rPr>
              <a:t>→ </a:t>
            </a:r>
            <a:r>
              <a:rPr lang="en-US" sz="2000" dirty="0" smtClean="0">
                <a:solidFill>
                  <a:schemeClr val="tx1"/>
                </a:solidFill>
              </a:rPr>
              <a:t>Silicon photomultipliers (</a:t>
            </a:r>
            <a:r>
              <a:rPr lang="en-US" sz="2000" dirty="0" err="1" smtClean="0">
                <a:solidFill>
                  <a:schemeClr val="tx1"/>
                </a:solidFill>
              </a:rPr>
              <a:t>SiPMs</a:t>
            </a:r>
            <a:r>
              <a:rPr lang="en-US" sz="2000" dirty="0" smtClean="0">
                <a:solidFill>
                  <a:schemeClr val="tx1"/>
                </a:solidFill>
              </a:rPr>
              <a:t>)</a:t>
            </a:r>
          </a:p>
          <a:p>
            <a:pPr marL="0" lvl="1">
              <a:spcAft>
                <a:spcPts val="1200"/>
              </a:spcAft>
              <a:buClr>
                <a:srgbClr val="116E8A"/>
              </a:buClr>
            </a:pPr>
            <a:r>
              <a:rPr lang="en-US" sz="2000" dirty="0">
                <a:solidFill>
                  <a:schemeClr val="tx1"/>
                </a:solidFill>
              </a:rPr>
              <a:t>→ </a:t>
            </a:r>
            <a:r>
              <a:rPr lang="en-US" sz="2000" dirty="0" smtClean="0">
                <a:solidFill>
                  <a:schemeClr val="tx1"/>
                </a:solidFill>
              </a:rPr>
              <a:t>Compact design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403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Challenges for 𝛾-ray detection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395536" y="1139840"/>
            <a:ext cx="432048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463" lvl="1" indent="-271463">
              <a:spcAft>
                <a:spcPts val="1200"/>
              </a:spcAft>
              <a:buClr>
                <a:srgbClr val="116E8A"/>
              </a:buClr>
              <a:buFont typeface="Calibri" pitchFamily="34" charset="0"/>
              <a:buChar char="●"/>
            </a:pPr>
            <a:r>
              <a:rPr lang="en-US" sz="2000" dirty="0" smtClean="0"/>
              <a:t>Good resolution and efficiency</a:t>
            </a:r>
          </a:p>
          <a:p>
            <a:pPr marL="271463" lvl="1" indent="-271463">
              <a:spcAft>
                <a:spcPts val="1200"/>
              </a:spcAft>
              <a:buClr>
                <a:srgbClr val="116E8A"/>
              </a:buClr>
              <a:buFont typeface="Calibri" pitchFamily="34" charset="0"/>
              <a:buChar char="●"/>
            </a:pPr>
            <a:r>
              <a:rPr lang="en-US" sz="2000" dirty="0" smtClean="0"/>
              <a:t>Placement in a magnetic field</a:t>
            </a:r>
          </a:p>
          <a:p>
            <a:pPr marL="271463" lvl="1" indent="-271463">
              <a:spcAft>
                <a:spcPts val="1200"/>
              </a:spcAft>
              <a:buClr>
                <a:srgbClr val="116E8A"/>
              </a:buClr>
              <a:buFont typeface="Calibri" pitchFamily="34" charset="0"/>
              <a:buChar char="●"/>
            </a:pPr>
            <a:r>
              <a:rPr lang="en-US" sz="2000" dirty="0" smtClean="0"/>
              <a:t>Possible use of digital electronics</a:t>
            </a:r>
          </a:p>
          <a:p>
            <a:pPr marL="271463" lvl="1" indent="-271463">
              <a:spcAft>
                <a:spcPts val="1200"/>
              </a:spcAft>
              <a:buClr>
                <a:srgbClr val="116E8A"/>
              </a:buClr>
              <a:buFont typeface="Calibri" pitchFamily="34" charset="0"/>
              <a:buChar char="●"/>
            </a:pPr>
            <a:r>
              <a:rPr lang="en-US" sz="2000" dirty="0" smtClean="0"/>
              <a:t>Budget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95536" y="4293096"/>
            <a:ext cx="4320480" cy="1512168"/>
          </a:xfrm>
          <a:prstGeom prst="roundRect">
            <a:avLst>
              <a:gd name="adj" fmla="val 9420"/>
            </a:avLst>
          </a:prstGeom>
          <a:solidFill>
            <a:srgbClr val="F2F2F2"/>
          </a:solidFill>
          <a:ln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lvl="1">
              <a:spcAft>
                <a:spcPts val="1200"/>
              </a:spcAft>
              <a:buClr>
                <a:srgbClr val="116E8A"/>
              </a:buClr>
            </a:pPr>
            <a:r>
              <a:rPr lang="en-US" sz="2000" dirty="0" smtClean="0">
                <a:solidFill>
                  <a:schemeClr val="tx1"/>
                </a:solidFill>
              </a:rPr>
              <a:t>→ Scintillation crystals (LaBr</a:t>
            </a:r>
            <a:r>
              <a:rPr lang="en-US" sz="2000" baseline="-25000" dirty="0" smtClean="0">
                <a:solidFill>
                  <a:schemeClr val="tx1"/>
                </a:solidFill>
              </a:rPr>
              <a:t>3</a:t>
            </a:r>
            <a:r>
              <a:rPr lang="en-US" sz="2000" dirty="0" smtClean="0">
                <a:solidFill>
                  <a:schemeClr val="tx1"/>
                </a:solidFill>
              </a:rPr>
              <a:t> or CeBr</a:t>
            </a:r>
            <a:r>
              <a:rPr lang="en-US" sz="2000" baseline="-25000" dirty="0" smtClean="0">
                <a:solidFill>
                  <a:schemeClr val="tx1"/>
                </a:solidFill>
              </a:rPr>
              <a:t>3</a:t>
            </a:r>
            <a:r>
              <a:rPr lang="en-US" sz="2000" dirty="0" smtClean="0">
                <a:solidFill>
                  <a:schemeClr val="tx1"/>
                </a:solidFill>
              </a:rPr>
              <a:t>)</a:t>
            </a:r>
          </a:p>
          <a:p>
            <a:pPr marL="0" lvl="1">
              <a:spcAft>
                <a:spcPts val="1200"/>
              </a:spcAft>
              <a:buClr>
                <a:srgbClr val="116E8A"/>
              </a:buClr>
            </a:pPr>
            <a:r>
              <a:rPr lang="en-US" sz="2000" dirty="0">
                <a:solidFill>
                  <a:schemeClr val="tx1"/>
                </a:solidFill>
              </a:rPr>
              <a:t>→ </a:t>
            </a:r>
            <a:r>
              <a:rPr lang="en-US" sz="2000" dirty="0" smtClean="0">
                <a:solidFill>
                  <a:schemeClr val="tx1"/>
                </a:solidFill>
              </a:rPr>
              <a:t>Silicon photomultipliers (</a:t>
            </a:r>
            <a:r>
              <a:rPr lang="en-US" sz="2000" dirty="0" err="1" smtClean="0">
                <a:solidFill>
                  <a:schemeClr val="tx1"/>
                </a:solidFill>
              </a:rPr>
              <a:t>SiPMs</a:t>
            </a:r>
            <a:r>
              <a:rPr lang="en-US" sz="2000" dirty="0" smtClean="0">
                <a:solidFill>
                  <a:schemeClr val="tx1"/>
                </a:solidFill>
              </a:rPr>
              <a:t>)</a:t>
            </a:r>
          </a:p>
          <a:p>
            <a:pPr marL="0" lvl="1">
              <a:spcAft>
                <a:spcPts val="1200"/>
              </a:spcAft>
              <a:buClr>
                <a:srgbClr val="116E8A"/>
              </a:buClr>
            </a:pPr>
            <a:r>
              <a:rPr lang="en-US" sz="2000" dirty="0">
                <a:solidFill>
                  <a:schemeClr val="tx1"/>
                </a:solidFill>
              </a:rPr>
              <a:t>→ </a:t>
            </a:r>
            <a:r>
              <a:rPr lang="en-US" sz="2000" dirty="0" smtClean="0">
                <a:solidFill>
                  <a:schemeClr val="tx1"/>
                </a:solidFill>
              </a:rPr>
              <a:t>Compact design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5" y="3645024"/>
            <a:ext cx="2642777" cy="280831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458" y="6201939"/>
            <a:ext cx="1512000" cy="539429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1007616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151632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1295648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3059832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203848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3347864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1439664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5"/>
          <a:stretch/>
        </p:blipFill>
        <p:spPr>
          <a:xfrm>
            <a:off x="5008399" y="836712"/>
            <a:ext cx="3524041" cy="2744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22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Characterising the scintillation crystals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251520" y="1052736"/>
            <a:ext cx="374441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463" lvl="1" indent="-271463">
              <a:spcAft>
                <a:spcPts val="1200"/>
              </a:spcAft>
              <a:buClr>
                <a:srgbClr val="116E8A"/>
              </a:buClr>
              <a:buFont typeface="Calibri" pitchFamily="34" charset="0"/>
              <a:buChar char="●"/>
            </a:pPr>
            <a:r>
              <a:rPr lang="en-US" sz="2000" dirty="0" smtClean="0"/>
              <a:t>Test </a:t>
            </a:r>
            <a:r>
              <a:rPr lang="en-US" sz="2000" dirty="0"/>
              <a:t>resolution </a:t>
            </a:r>
            <a:r>
              <a:rPr lang="en-US" sz="2000" dirty="0" smtClean="0"/>
              <a:t>against</a:t>
            </a:r>
            <a:br>
              <a:rPr lang="en-US" sz="2000" dirty="0" smtClean="0"/>
            </a:br>
            <a:r>
              <a:rPr lang="en-US" sz="2000" dirty="0" smtClean="0"/>
              <a:t>- </a:t>
            </a:r>
            <a:r>
              <a:rPr lang="en-US" sz="2000" dirty="0" err="1" smtClean="0"/>
              <a:t>SiPMs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/>
              <a:t>- Digital electronics</a:t>
            </a:r>
            <a:br>
              <a:rPr lang="en-US" sz="2000" dirty="0" smtClean="0"/>
            </a:br>
            <a:r>
              <a:rPr lang="en-US" sz="2000" dirty="0" smtClean="0"/>
              <a:t>- Magnetic field</a:t>
            </a:r>
          </a:p>
          <a:p>
            <a:pPr marL="271463" lvl="1" indent="-271463">
              <a:spcAft>
                <a:spcPts val="1200"/>
              </a:spcAft>
              <a:buClr>
                <a:srgbClr val="116E8A"/>
              </a:buClr>
              <a:buFont typeface="Calibri" pitchFamily="34" charset="0"/>
              <a:buChar char="●"/>
            </a:pPr>
            <a:r>
              <a:rPr lang="en-US" sz="2000" dirty="0" err="1" smtClean="0"/>
              <a:t>Optimise</a:t>
            </a:r>
            <a:r>
              <a:rPr lang="en-US" sz="2000" dirty="0" smtClean="0"/>
              <a:t> </a:t>
            </a:r>
            <a:r>
              <a:rPr lang="en-US" sz="2000" dirty="0" smtClean="0"/>
              <a:t>efficiency</a:t>
            </a:r>
            <a:br>
              <a:rPr lang="en-US" sz="2000" dirty="0" smtClean="0"/>
            </a:br>
            <a:r>
              <a:rPr lang="en-US" sz="2000" dirty="0" smtClean="0"/>
              <a:t>- validate results of </a:t>
            </a:r>
            <a:r>
              <a:rPr lang="en-US" sz="2000" dirty="0" smtClean="0"/>
              <a:t>simulations</a:t>
            </a:r>
          </a:p>
          <a:p>
            <a:pPr marL="271463" lvl="1" indent="-271463">
              <a:spcAft>
                <a:spcPts val="1200"/>
              </a:spcAft>
              <a:buClr>
                <a:srgbClr val="116E8A"/>
              </a:buClr>
              <a:buFont typeface="Calibri" pitchFamily="34" charset="0"/>
              <a:buChar char="●"/>
            </a:pPr>
            <a:r>
              <a:rPr lang="en-US" sz="2000" dirty="0" smtClean="0"/>
              <a:t>New tests this summer with final GET electronics</a:t>
            </a:r>
            <a:endParaRPr lang="en-US" sz="20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055229"/>
            <a:ext cx="3347864" cy="2231909"/>
          </a:xfrm>
          <a:prstGeom prst="rect">
            <a:avLst/>
          </a:prstGeom>
          <a:ln w="25400">
            <a:solidFill>
              <a:srgbClr val="116E8A"/>
            </a:solidFill>
          </a:ln>
        </p:spPr>
      </p:pic>
      <p:pic>
        <p:nvPicPr>
          <p:cNvPr id="7" name="Picture 4" descr="C:\Users\MyStuff\Desktop\Trips\Verby\2015_02_York\Fotos\Afbeelding367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1" y="2171183"/>
            <a:ext cx="1927171" cy="2568377"/>
          </a:xfrm>
          <a:prstGeom prst="rect">
            <a:avLst/>
          </a:prstGeom>
          <a:noFill/>
          <a:ln w="25400">
            <a:solidFill>
              <a:srgbClr val="116E8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87" y="3939207"/>
            <a:ext cx="4909647" cy="2442121"/>
          </a:xfrm>
          <a:prstGeom prst="rect">
            <a:avLst/>
          </a:prstGeom>
          <a:ln w="25400">
            <a:solidFill>
              <a:srgbClr val="116E8A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83" t="34132" r="6231" b="831"/>
          <a:stretch/>
        </p:blipFill>
        <p:spPr>
          <a:xfrm>
            <a:off x="4596573" y="4144968"/>
            <a:ext cx="3347864" cy="2002575"/>
          </a:xfrm>
          <a:prstGeom prst="rect">
            <a:avLst/>
          </a:prstGeom>
          <a:ln w="25400">
            <a:solidFill>
              <a:srgbClr val="116E8A"/>
            </a:solidFill>
          </a:ln>
        </p:spPr>
      </p:pic>
      <p:sp>
        <p:nvSpPr>
          <p:cNvPr id="12" name="Oval 11"/>
          <p:cNvSpPr/>
          <p:nvPr/>
        </p:nvSpPr>
        <p:spPr>
          <a:xfrm>
            <a:off x="1007616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1151632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1295648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3059832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3203848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3347864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1439664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5364088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177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Efficiency</a:t>
            </a:r>
            <a:endParaRPr lang="en-GB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586" y="944397"/>
            <a:ext cx="2181263" cy="212456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67544" y="1340768"/>
            <a:ext cx="396044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463" lvl="1" indent="-271463">
              <a:spcAft>
                <a:spcPts val="1200"/>
              </a:spcAft>
              <a:buClr>
                <a:srgbClr val="116E8A"/>
              </a:buClr>
              <a:buFont typeface="Calibri" pitchFamily="34" charset="0"/>
              <a:buChar char="●"/>
            </a:pPr>
            <a:r>
              <a:rPr lang="en-US" sz="2000" dirty="0" smtClean="0"/>
              <a:t>Detector size</a:t>
            </a:r>
          </a:p>
          <a:p>
            <a:pPr marL="0" lvl="1">
              <a:spcAft>
                <a:spcPts val="1200"/>
              </a:spcAft>
              <a:buClr>
                <a:srgbClr val="116E8A"/>
              </a:buClr>
            </a:pPr>
            <a:r>
              <a:rPr lang="en-US" sz="2000" dirty="0"/>
              <a:t>→ </a:t>
            </a:r>
            <a:r>
              <a:rPr lang="en-US" sz="2000" dirty="0" smtClean="0"/>
              <a:t>the bigger the better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458" y="6201939"/>
            <a:ext cx="1512000" cy="53942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1198" y="764704"/>
            <a:ext cx="27426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Work </a:t>
            </a:r>
            <a:r>
              <a:rPr lang="en-US" sz="1400" smtClean="0"/>
              <a:t>of J.A. </a:t>
            </a:r>
            <a:r>
              <a:rPr lang="en-US" sz="1400" dirty="0" smtClean="0"/>
              <a:t>Swartz, O. </a:t>
            </a:r>
            <a:r>
              <a:rPr lang="en-US" sz="1400" dirty="0" err="1" smtClean="0"/>
              <a:t>Poleshchuk</a:t>
            </a:r>
            <a:endParaRPr lang="en-GB" sz="1400" dirty="0"/>
          </a:p>
        </p:txBody>
      </p:sp>
      <p:sp>
        <p:nvSpPr>
          <p:cNvPr id="16" name="Oval 15"/>
          <p:cNvSpPr/>
          <p:nvPr/>
        </p:nvSpPr>
        <p:spPr>
          <a:xfrm>
            <a:off x="1007616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1151632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1295648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3059832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3203848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3347864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1439664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5364088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5508104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graphicFrame>
        <p:nvGraphicFramePr>
          <p:cNvPr id="26" name="Chart 2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22708949"/>
              </p:ext>
            </p:extLst>
          </p:nvPr>
        </p:nvGraphicFramePr>
        <p:xfrm>
          <a:off x="262734" y="2420888"/>
          <a:ext cx="8691835" cy="41989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Rectangle 3"/>
          <p:cNvSpPr/>
          <p:nvPr/>
        </p:nvSpPr>
        <p:spPr>
          <a:xfrm>
            <a:off x="539552" y="3140968"/>
            <a:ext cx="3024336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059832" y="2807350"/>
            <a:ext cx="697627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tx2"/>
                </a:solidFill>
              </a:rPr>
              <a:t>mm</a:t>
            </a:r>
            <a:r>
              <a:rPr lang="en-US" sz="1100" dirty="0" smtClean="0">
                <a:ln>
                  <a:solidFill>
                    <a:schemeClr val="tx2"/>
                  </a:solidFill>
                </a:ln>
                <a:solidFill>
                  <a:schemeClr val="tx2"/>
                </a:solidFill>
              </a:rPr>
              <a:t>         </a:t>
            </a:r>
            <a:endParaRPr lang="en-US" sz="1100" dirty="0">
              <a:ln>
                <a:solidFill>
                  <a:schemeClr val="tx2"/>
                </a:solidFill>
              </a:ln>
              <a:solidFill>
                <a:schemeClr val="tx2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117336" y="2807350"/>
            <a:ext cx="521207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tx2"/>
                </a:solidFill>
              </a:rPr>
              <a:t>mm</a:t>
            </a:r>
            <a:r>
              <a:rPr lang="en-US" sz="1100" dirty="0" smtClean="0">
                <a:ln>
                  <a:solidFill>
                    <a:schemeClr val="tx2"/>
                  </a:solidFill>
                </a:ln>
                <a:solidFill>
                  <a:schemeClr val="tx2"/>
                </a:solidFill>
              </a:rPr>
              <a:t>         </a:t>
            </a:r>
            <a:endParaRPr lang="en-US" sz="1100" dirty="0">
              <a:ln>
                <a:solidFill>
                  <a:schemeClr val="tx2"/>
                </a:solidFill>
              </a:ln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921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Efficiency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908720"/>
            <a:ext cx="1718834" cy="17786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980728"/>
            <a:ext cx="2217370" cy="165618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3528" y="1487106"/>
            <a:ext cx="396044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463" lvl="1" indent="-271463">
              <a:spcAft>
                <a:spcPts val="1200"/>
              </a:spcAft>
              <a:buClr>
                <a:srgbClr val="116E8A"/>
              </a:buClr>
              <a:buFont typeface="Calibri" pitchFamily="34" charset="0"/>
              <a:buChar char="●"/>
            </a:pPr>
            <a:r>
              <a:rPr lang="en-US" sz="2000" dirty="0" smtClean="0"/>
              <a:t>1.5”x1.5”x1.5” CeBr</a:t>
            </a:r>
            <a:r>
              <a:rPr lang="en-US" sz="2000" baseline="-25000" dirty="0" smtClean="0"/>
              <a:t>3</a:t>
            </a:r>
            <a:r>
              <a:rPr lang="en-US" sz="2000" dirty="0" smtClean="0"/>
              <a:t> at 120 mm</a:t>
            </a:r>
          </a:p>
          <a:p>
            <a:pPr marL="0" lvl="1">
              <a:spcAft>
                <a:spcPts val="1200"/>
              </a:spcAft>
              <a:buClr>
                <a:srgbClr val="116E8A"/>
              </a:buClr>
            </a:pPr>
            <a:r>
              <a:rPr lang="en-US" sz="2000" dirty="0"/>
              <a:t>→ </a:t>
            </a:r>
            <a:r>
              <a:rPr lang="en-US" sz="2000" dirty="0" smtClean="0"/>
              <a:t>Simulation under control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1198" y="764704"/>
            <a:ext cx="27426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Work </a:t>
            </a:r>
            <a:r>
              <a:rPr lang="en-US" sz="1400" smtClean="0"/>
              <a:t>of J.A. </a:t>
            </a:r>
            <a:r>
              <a:rPr lang="en-US" sz="1400" dirty="0" smtClean="0"/>
              <a:t>Swartz, O. </a:t>
            </a:r>
            <a:r>
              <a:rPr lang="en-US" sz="1400" dirty="0" err="1" smtClean="0"/>
              <a:t>Poleshchuk</a:t>
            </a:r>
            <a:endParaRPr lang="en-GB" sz="1400" dirty="0"/>
          </a:p>
        </p:txBody>
      </p:sp>
      <p:sp>
        <p:nvSpPr>
          <p:cNvPr id="13" name="Oval 12"/>
          <p:cNvSpPr/>
          <p:nvPr/>
        </p:nvSpPr>
        <p:spPr>
          <a:xfrm>
            <a:off x="1007616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1151632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1295648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3059832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3203848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3347864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1439664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5364088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5508104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graphicFrame>
        <p:nvGraphicFramePr>
          <p:cNvPr id="23" name="Chart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23348098"/>
              </p:ext>
            </p:extLst>
          </p:nvPr>
        </p:nvGraphicFramePr>
        <p:xfrm>
          <a:off x="158079" y="2636912"/>
          <a:ext cx="8715921" cy="39497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7568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Efficiency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467544" y="1340768"/>
            <a:ext cx="345638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463" lvl="1" indent="-271463">
              <a:spcAft>
                <a:spcPts val="1200"/>
              </a:spcAft>
              <a:buClr>
                <a:srgbClr val="116E8A"/>
              </a:buClr>
              <a:buFont typeface="Calibri" pitchFamily="34" charset="0"/>
              <a:buChar char="●"/>
            </a:pPr>
            <a:r>
              <a:rPr lang="en-US" sz="2000" dirty="0" smtClean="0"/>
              <a:t>Add-back</a:t>
            </a:r>
            <a:br>
              <a:rPr lang="en-US" sz="2000" dirty="0" smtClean="0"/>
            </a:br>
            <a:r>
              <a:rPr lang="en-US" sz="2000" dirty="0" smtClean="0"/>
              <a:t>only </a:t>
            </a:r>
            <a:r>
              <a:rPr lang="en-US" sz="2000" dirty="0" smtClean="0"/>
              <a:t>neighboring </a:t>
            </a:r>
            <a:r>
              <a:rPr lang="en-US" sz="2000" dirty="0" smtClean="0"/>
              <a:t>crystal</a:t>
            </a:r>
          </a:p>
          <a:p>
            <a:pPr marL="271463" lvl="1" indent="-271463">
              <a:spcAft>
                <a:spcPts val="1200"/>
              </a:spcAft>
              <a:buClr>
                <a:srgbClr val="116E8A"/>
              </a:buClr>
              <a:buFont typeface="Calibri" pitchFamily="34" charset="0"/>
              <a:buChar char="●"/>
            </a:pPr>
            <a:r>
              <a:rPr lang="en-US" sz="2000" dirty="0" smtClean="0"/>
              <a:t>@ 662 </a:t>
            </a:r>
            <a:r>
              <a:rPr lang="en-US" sz="2000" dirty="0" err="1" smtClean="0"/>
              <a:t>keV</a:t>
            </a:r>
            <a:r>
              <a:rPr lang="en-US" sz="2000" dirty="0" smtClean="0"/>
              <a:t> : eff. </a:t>
            </a:r>
            <a:r>
              <a:rPr lang="en-US" sz="2000" dirty="0"/>
              <a:t>u</a:t>
            </a:r>
            <a:r>
              <a:rPr lang="en-US" sz="2000" dirty="0" smtClean="0"/>
              <a:t>p </a:t>
            </a:r>
            <a:r>
              <a:rPr lang="en-US" sz="2000" smtClean="0"/>
              <a:t>to 17%</a:t>
            </a:r>
            <a:endParaRPr lang="en-US" sz="2000" dirty="0" smtClean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458" y="6201939"/>
            <a:ext cx="1512000" cy="5394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-1" b="14078"/>
          <a:stretch/>
        </p:blipFill>
        <p:spPr>
          <a:xfrm>
            <a:off x="4572000" y="943967"/>
            <a:ext cx="4190628" cy="206022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01198" y="764704"/>
            <a:ext cx="27426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Work </a:t>
            </a:r>
            <a:r>
              <a:rPr lang="en-US" sz="1400" smtClean="0"/>
              <a:t>of J.A. </a:t>
            </a:r>
            <a:r>
              <a:rPr lang="en-US" sz="1400" dirty="0" smtClean="0"/>
              <a:t>Swartz, O. </a:t>
            </a:r>
            <a:r>
              <a:rPr lang="en-US" sz="1400" dirty="0" err="1" smtClean="0"/>
              <a:t>Poleshchuk</a:t>
            </a:r>
            <a:endParaRPr lang="en-GB" sz="1400" dirty="0"/>
          </a:p>
        </p:txBody>
      </p:sp>
      <p:sp>
        <p:nvSpPr>
          <p:cNvPr id="17" name="Oval 16"/>
          <p:cNvSpPr/>
          <p:nvPr/>
        </p:nvSpPr>
        <p:spPr>
          <a:xfrm>
            <a:off x="1007616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1151632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1295648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3059832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3203848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3347864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1439664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5364088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5508104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458" y="6209252"/>
            <a:ext cx="1512000" cy="53942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9" r="14709" b="2072"/>
          <a:stretch/>
        </p:blipFill>
        <p:spPr>
          <a:xfrm>
            <a:off x="129577" y="2852937"/>
            <a:ext cx="4802464" cy="364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902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4"/>
          <p:cNvGrpSpPr/>
          <p:nvPr/>
        </p:nvGrpSpPr>
        <p:grpSpPr>
          <a:xfrm>
            <a:off x="2915816" y="2167708"/>
            <a:ext cx="6042536" cy="4213620"/>
            <a:chOff x="399214" y="1268760"/>
            <a:chExt cx="6042536" cy="4213620"/>
          </a:xfrm>
        </p:grpSpPr>
        <p:pic>
          <p:nvPicPr>
            <p:cNvPr id="5" name="Picture 4" descr="chart.png"/>
            <p:cNvPicPr>
              <a:picLocks noChangeAspect="1"/>
            </p:cNvPicPr>
            <p:nvPr/>
          </p:nvPicPr>
          <p:blipFill>
            <a:blip r:embed="rId2" cstate="print"/>
            <a:srcRect t="12665" r="9649"/>
            <a:stretch>
              <a:fillRect/>
            </a:stretch>
          </p:blipFill>
          <p:spPr>
            <a:xfrm>
              <a:off x="467544" y="1268760"/>
              <a:ext cx="5974206" cy="396360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1043608" y="1628800"/>
              <a:ext cx="144016" cy="144016"/>
            </a:xfrm>
            <a:prstGeom prst="rec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043608" y="1844824"/>
              <a:ext cx="135632" cy="135632"/>
            </a:xfrm>
            <a:prstGeom prst="rect">
              <a:avLst/>
            </a:prstGeom>
            <a:solidFill>
              <a:srgbClr val="FDFB9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043608" y="2069232"/>
              <a:ext cx="135632" cy="135632"/>
            </a:xfrm>
            <a:prstGeom prst="rect">
              <a:avLst/>
            </a:prstGeom>
            <a:solidFill>
              <a:srgbClr val="95FBA8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187624" y="1556792"/>
              <a:ext cx="110222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stable nuclei</a:t>
              </a:r>
              <a:endParaRPr lang="en-GB" sz="14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187624" y="1772816"/>
              <a:ext cx="133946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observed nuclei</a:t>
              </a:r>
              <a:endParaRPr lang="en-GB" sz="14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187624" y="1988840"/>
              <a:ext cx="219303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unknown nuclei (predicted)</a:t>
              </a:r>
              <a:endParaRPr lang="en-GB" sz="1400" dirty="0"/>
            </a:p>
          </p:txBody>
        </p:sp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 r="50136" b="-49496"/>
            <a:stretch>
              <a:fillRect/>
            </a:stretch>
          </p:blipFill>
          <p:spPr bwMode="auto">
            <a:xfrm>
              <a:off x="3707904" y="2249203"/>
              <a:ext cx="2088232" cy="996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l="-88851" t="84253" r="-19365" b="10588"/>
            <a:stretch>
              <a:fillRect/>
            </a:stretch>
          </p:blipFill>
          <p:spPr bwMode="auto">
            <a:xfrm>
              <a:off x="467544" y="5013176"/>
              <a:ext cx="125608" cy="216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l="-20344" t="80813" r="978" b="10588"/>
            <a:stretch>
              <a:fillRect/>
            </a:stretch>
          </p:blipFill>
          <p:spPr bwMode="auto">
            <a:xfrm>
              <a:off x="683568" y="4869160"/>
              <a:ext cx="72008" cy="3600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 r="87963" b="5997"/>
            <a:stretch>
              <a:fillRect/>
            </a:stretch>
          </p:blipFill>
          <p:spPr bwMode="auto">
            <a:xfrm>
              <a:off x="611560" y="4911292"/>
              <a:ext cx="504056" cy="626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 r="81479" b="-9815"/>
            <a:stretch>
              <a:fillRect/>
            </a:stretch>
          </p:blipFill>
          <p:spPr bwMode="auto">
            <a:xfrm>
              <a:off x="971600" y="4420775"/>
              <a:ext cx="1584176" cy="73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7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 r="78155" b="-9643"/>
            <a:stretch>
              <a:fillRect/>
            </a:stretch>
          </p:blipFill>
          <p:spPr bwMode="auto">
            <a:xfrm>
              <a:off x="1263364" y="4134869"/>
              <a:ext cx="1868476" cy="73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8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 r="66325" b="-8000"/>
            <a:stretch>
              <a:fillRect/>
            </a:stretch>
          </p:blipFill>
          <p:spPr bwMode="auto">
            <a:xfrm>
              <a:off x="2195736" y="3356992"/>
              <a:ext cx="2880320" cy="72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9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t="51584"/>
            <a:stretch>
              <a:fillRect/>
            </a:stretch>
          </p:blipFill>
          <p:spPr bwMode="auto">
            <a:xfrm>
              <a:off x="4799707" y="1617439"/>
              <a:ext cx="60325" cy="20275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0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t="51584" r="10394" b="11888"/>
            <a:stretch>
              <a:fillRect/>
            </a:stretch>
          </p:blipFill>
          <p:spPr bwMode="auto">
            <a:xfrm>
              <a:off x="3304524" y="2561246"/>
              <a:ext cx="54054" cy="15297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t="51584" r="-19367" b="19185"/>
            <a:stretch>
              <a:fillRect/>
            </a:stretch>
          </p:blipFill>
          <p:spPr bwMode="auto">
            <a:xfrm>
              <a:off x="2195736" y="3356992"/>
              <a:ext cx="72008" cy="1224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2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l="-42354" t="59415" r="-8510" b="24339"/>
            <a:stretch>
              <a:fillRect/>
            </a:stretch>
          </p:blipFill>
          <p:spPr bwMode="auto">
            <a:xfrm>
              <a:off x="1421438" y="4116967"/>
              <a:ext cx="91006" cy="6803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3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l="-42354" t="59415" r="-39254" b="27193"/>
            <a:stretch>
              <a:fillRect/>
            </a:stretch>
          </p:blipFill>
          <p:spPr bwMode="auto">
            <a:xfrm>
              <a:off x="1150080" y="4308302"/>
              <a:ext cx="109552" cy="5608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4" name="TextBox 23"/>
            <p:cNvSpPr txBox="1"/>
            <p:nvPr/>
          </p:nvSpPr>
          <p:spPr>
            <a:xfrm>
              <a:off x="583032" y="5170702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8</a:t>
              </a:r>
              <a:endPara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99214" y="5174603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2</a:t>
              </a:r>
              <a:endPara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034046" y="4828108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20</a:t>
              </a:r>
              <a:endPara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297110" y="4757829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28</a:t>
              </a:r>
              <a:endPara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048212" y="4527862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50</a:t>
              </a:r>
              <a:endPara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572000" y="3573016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126</a:t>
              </a:r>
              <a:endPara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932040" y="2492896"/>
              <a:ext cx="5549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aseline="30000" dirty="0" smtClean="0"/>
                <a:t>208</a:t>
              </a:r>
              <a:r>
                <a:rPr lang="en-US" sz="1400" dirty="0" smtClean="0"/>
                <a:t>Pb</a:t>
              </a:r>
              <a:endParaRPr lang="en-GB" sz="1400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411760" y="3933056"/>
              <a:ext cx="4635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aseline="30000" dirty="0" smtClean="0"/>
                <a:t>78</a:t>
              </a:r>
              <a:r>
                <a:rPr lang="en-US" sz="1400" dirty="0" smtClean="0"/>
                <a:t>Ni</a:t>
              </a:r>
              <a:endParaRPr lang="en-GB" sz="1400" dirty="0"/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 flipH="1" flipV="1">
              <a:off x="4873625" y="2333625"/>
              <a:ext cx="193675" cy="193675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3203848" y="4057327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82</a:t>
              </a:r>
              <a:endPara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964232" y="3985319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28</a:t>
              </a:r>
              <a:endPara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83568" y="4293096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20</a:t>
              </a:r>
              <a:endPara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33360" y="4788606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8</a:t>
              </a:r>
              <a:endPara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835696" y="3212976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50</a:t>
              </a:r>
              <a:endPara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419872" y="2132856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82</a:t>
              </a:r>
              <a:endPara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cxnSp>
          <p:nvCxnSpPr>
            <p:cNvPr id="39" name="Straight Arrow Connector 38"/>
            <p:cNvCxnSpPr/>
            <p:nvPr/>
          </p:nvCxnSpPr>
          <p:spPr>
            <a:xfrm flipH="1">
              <a:off x="2267744" y="4083844"/>
              <a:ext cx="218281" cy="65236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physics (motivation)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1087588"/>
            <a:ext cx="8496944" cy="1152128"/>
          </a:xfrm>
          <a:prstGeom prst="rect">
            <a:avLst/>
          </a:prstGeom>
          <a:ln w="28575">
            <a:solidFill>
              <a:srgbClr val="116E8A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0" name="TextBox 39"/>
          <p:cNvSpPr txBox="1"/>
          <p:nvPr/>
        </p:nvSpPr>
        <p:spPr>
          <a:xfrm>
            <a:off x="377767" y="2420888"/>
            <a:ext cx="2676951" cy="2893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  <a:buClr>
                <a:schemeClr val="bg2">
                  <a:lumMod val="25000"/>
                </a:schemeClr>
              </a:buClr>
              <a:buSzPct val="75000"/>
            </a:pPr>
            <a:r>
              <a:rPr lang="en-US" sz="2400" b="1" dirty="0" smtClean="0">
                <a:solidFill>
                  <a:srgbClr val="116E8A"/>
                </a:solidFill>
              </a:rPr>
              <a:t>Changes</a:t>
            </a:r>
            <a:br>
              <a:rPr lang="en-US" sz="2400" b="1" dirty="0" smtClean="0">
                <a:solidFill>
                  <a:srgbClr val="116E8A"/>
                </a:solidFill>
              </a:rPr>
            </a:br>
            <a:r>
              <a:rPr lang="en-US" sz="2400" b="1" dirty="0" smtClean="0">
                <a:solidFill>
                  <a:srgbClr val="116E8A"/>
                </a:solidFill>
              </a:rPr>
              <a:t>in nuclear structure</a:t>
            </a:r>
            <a:br>
              <a:rPr lang="en-US" sz="2400" b="1" dirty="0" smtClean="0">
                <a:solidFill>
                  <a:srgbClr val="116E8A"/>
                </a:solidFill>
              </a:rPr>
            </a:br>
            <a:r>
              <a:rPr lang="en-US" sz="2400" b="1" dirty="0" smtClean="0">
                <a:solidFill>
                  <a:srgbClr val="116E8A"/>
                </a:solidFill>
              </a:rPr>
              <a:t>far </a:t>
            </a:r>
            <a:r>
              <a:rPr lang="en-US" sz="2400" b="1" dirty="0">
                <a:solidFill>
                  <a:srgbClr val="116E8A"/>
                </a:solidFill>
              </a:rPr>
              <a:t>from stability</a:t>
            </a:r>
            <a:endParaRPr lang="en-US" sz="2400" b="1" dirty="0" smtClean="0">
              <a:solidFill>
                <a:srgbClr val="116E8A"/>
              </a:solidFill>
            </a:endParaRPr>
          </a:p>
          <a:p>
            <a:pPr marL="271463" lvl="1" indent="-271463">
              <a:spcBef>
                <a:spcPts val="600"/>
              </a:spcBef>
              <a:spcAft>
                <a:spcPts val="1200"/>
              </a:spcAft>
              <a:buClr>
                <a:srgbClr val="116E8A"/>
              </a:buClr>
              <a:buFont typeface="Calibri" pitchFamily="34" charset="0"/>
              <a:buChar char="●"/>
            </a:pPr>
            <a:r>
              <a:rPr lang="en-US" sz="2000" dirty="0" smtClean="0"/>
              <a:t>Shell evolution</a:t>
            </a:r>
            <a:br>
              <a:rPr lang="en-US" sz="2000" dirty="0" smtClean="0"/>
            </a:br>
            <a:r>
              <a:rPr lang="en-US" sz="2000" dirty="0" smtClean="0"/>
              <a:t>towards </a:t>
            </a:r>
            <a:r>
              <a:rPr lang="en-US" sz="2000" baseline="30000" dirty="0" smtClean="0"/>
              <a:t>78</a:t>
            </a:r>
            <a:r>
              <a:rPr lang="en-US" sz="2000" dirty="0" smtClean="0"/>
              <a:t>Ni</a:t>
            </a:r>
          </a:p>
          <a:p>
            <a:pPr marL="271463" lvl="1" indent="-271463">
              <a:spcBef>
                <a:spcPts val="600"/>
              </a:spcBef>
              <a:spcAft>
                <a:spcPts val="1200"/>
              </a:spcAft>
              <a:buClr>
                <a:srgbClr val="116E8A"/>
              </a:buClr>
              <a:buFont typeface="Calibri" pitchFamily="34" charset="0"/>
              <a:buChar char="●"/>
            </a:pPr>
            <a:r>
              <a:rPr lang="en-US" sz="2000" dirty="0" smtClean="0"/>
              <a:t>Shape coexistence</a:t>
            </a:r>
            <a:br>
              <a:rPr lang="en-US" sz="2000" dirty="0" smtClean="0"/>
            </a:br>
            <a:r>
              <a:rPr lang="en-US" sz="2000" dirty="0" smtClean="0"/>
              <a:t>“west” of </a:t>
            </a:r>
            <a:r>
              <a:rPr lang="en-US" sz="2000" baseline="30000" dirty="0" smtClean="0"/>
              <a:t>208</a:t>
            </a:r>
            <a:r>
              <a:rPr lang="en-US" sz="2000" dirty="0" smtClean="0"/>
              <a:t>Pb</a:t>
            </a:r>
          </a:p>
        </p:txBody>
      </p:sp>
      <p:sp>
        <p:nvSpPr>
          <p:cNvPr id="41" name="Oval 40"/>
          <p:cNvSpPr/>
          <p:nvPr/>
        </p:nvSpPr>
        <p:spPr>
          <a:xfrm>
            <a:off x="1007616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4395023" y="4849415"/>
            <a:ext cx="533339" cy="30777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6008707" y="3219791"/>
            <a:ext cx="1235594" cy="2361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53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Resolution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323528" y="1052736"/>
            <a:ext cx="5904656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Aft>
                <a:spcPts val="600"/>
              </a:spcAft>
              <a:buClr>
                <a:srgbClr val="116E8A"/>
              </a:buClr>
            </a:pPr>
            <a:r>
              <a:rPr lang="en-US" sz="2400" b="1" dirty="0" smtClean="0">
                <a:solidFill>
                  <a:srgbClr val="116E8A"/>
                </a:solidFill>
              </a:rPr>
              <a:t>Tests in 3T-magnetic field at the UZ Leuven</a:t>
            </a:r>
          </a:p>
          <a:p>
            <a:pPr marL="271463" lvl="1" indent="-271463">
              <a:spcAft>
                <a:spcPts val="600"/>
              </a:spcAft>
              <a:buClr>
                <a:srgbClr val="116E8A"/>
              </a:buClr>
              <a:buFont typeface="Calibri" pitchFamily="34" charset="0"/>
              <a:buChar char="●"/>
            </a:pPr>
            <a:r>
              <a:rPr lang="en-US" sz="2000" dirty="0"/>
              <a:t>1,5”x1,5”x1,5” </a:t>
            </a:r>
            <a:r>
              <a:rPr lang="en-US" sz="2000" dirty="0" smtClean="0"/>
              <a:t>LaBr</a:t>
            </a:r>
            <a:r>
              <a:rPr lang="en-US" sz="2000" baseline="-25000" dirty="0" smtClean="0"/>
              <a:t>3</a:t>
            </a:r>
            <a:r>
              <a:rPr lang="en-US" sz="2000" dirty="0" smtClean="0"/>
              <a:t> </a:t>
            </a:r>
            <a:r>
              <a:rPr lang="en-US" sz="2000" dirty="0"/>
              <a:t>and CeBr</a:t>
            </a:r>
            <a:r>
              <a:rPr lang="en-US" sz="2000" baseline="-25000" dirty="0"/>
              <a:t>3</a:t>
            </a:r>
            <a:r>
              <a:rPr lang="en-US" sz="2000" dirty="0"/>
              <a:t> </a:t>
            </a:r>
            <a:r>
              <a:rPr lang="en-US" sz="2000" dirty="0" smtClean="0"/>
              <a:t>crystals</a:t>
            </a:r>
          </a:p>
          <a:p>
            <a:pPr marL="271463" lvl="1" indent="-271463">
              <a:spcAft>
                <a:spcPts val="600"/>
              </a:spcAft>
              <a:buClr>
                <a:srgbClr val="116E8A"/>
              </a:buClr>
              <a:buFont typeface="Calibri" pitchFamily="34" charset="0"/>
              <a:buChar char="●"/>
            </a:pPr>
            <a:r>
              <a:rPr lang="en-US" sz="2000" dirty="0" smtClean="0"/>
              <a:t>C-series </a:t>
            </a:r>
            <a:r>
              <a:rPr lang="en-US" sz="2000" dirty="0" err="1"/>
              <a:t>SiPM</a:t>
            </a:r>
            <a:r>
              <a:rPr lang="en-US" sz="2000" dirty="0"/>
              <a:t> </a:t>
            </a:r>
            <a:r>
              <a:rPr lang="en-US" sz="2000" dirty="0" smtClean="0"/>
              <a:t>array</a:t>
            </a:r>
          </a:p>
          <a:p>
            <a:pPr marL="271463" lvl="1" indent="-271463">
              <a:spcAft>
                <a:spcPts val="600"/>
              </a:spcAft>
              <a:buClr>
                <a:srgbClr val="116E8A"/>
              </a:buClr>
              <a:buFont typeface="Calibri" pitchFamily="34" charset="0"/>
              <a:buChar char="●"/>
            </a:pPr>
            <a:r>
              <a:rPr lang="en-US" sz="2000" dirty="0" smtClean="0"/>
              <a:t>Analog</a:t>
            </a:r>
            <a:r>
              <a:rPr lang="en-US" sz="2000" dirty="0"/>
              <a:t>, Standard digital (</a:t>
            </a:r>
            <a:r>
              <a:rPr lang="en-US" sz="2000" dirty="0" smtClean="0"/>
              <a:t>CAEN)</a:t>
            </a:r>
            <a:br>
              <a:rPr lang="en-US" sz="2000" dirty="0" smtClean="0"/>
            </a:br>
            <a:r>
              <a:rPr lang="en-US" sz="2000" dirty="0" smtClean="0"/>
              <a:t>and GET system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101198" y="764704"/>
            <a:ext cx="27426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Work </a:t>
            </a:r>
            <a:r>
              <a:rPr lang="en-US" sz="1400" smtClean="0"/>
              <a:t>of J.A. </a:t>
            </a:r>
            <a:r>
              <a:rPr lang="en-US" sz="1400" dirty="0" smtClean="0"/>
              <a:t>Swartz, O. </a:t>
            </a:r>
            <a:r>
              <a:rPr lang="en-US" sz="1400" dirty="0" err="1" smtClean="0"/>
              <a:t>Poleshchuk</a:t>
            </a:r>
            <a:endParaRPr lang="en-GB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395536" y="5445224"/>
            <a:ext cx="54726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Aft>
                <a:spcPts val="600"/>
              </a:spcAft>
              <a:buClr>
                <a:srgbClr val="116E8A"/>
              </a:buClr>
            </a:pPr>
            <a:r>
              <a:rPr lang="en-US" sz="2000" dirty="0"/>
              <a:t>→ </a:t>
            </a:r>
            <a:r>
              <a:rPr lang="en-US" sz="2000" dirty="0" smtClean="0"/>
              <a:t>No measurable effect of the magnetic field</a:t>
            </a:r>
            <a:br>
              <a:rPr lang="en-US" sz="2000" dirty="0" smtClean="0"/>
            </a:br>
            <a:r>
              <a:rPr lang="en-US" sz="2000" dirty="0"/>
              <a:t>→ </a:t>
            </a:r>
            <a:r>
              <a:rPr lang="en-US" sz="2000" dirty="0" smtClean="0"/>
              <a:t>Resolution worse (≈1%) through use of </a:t>
            </a:r>
            <a:r>
              <a:rPr lang="en-US" sz="2000" dirty="0" err="1" smtClean="0"/>
              <a:t>SiPMs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/>
              <a:t>     and digital electronics</a:t>
            </a:r>
            <a:endParaRPr lang="en-US" sz="2000" dirty="0"/>
          </a:p>
        </p:txBody>
      </p:sp>
      <p:sp>
        <p:nvSpPr>
          <p:cNvPr id="8" name="Oval 7"/>
          <p:cNvSpPr/>
          <p:nvPr/>
        </p:nvSpPr>
        <p:spPr>
          <a:xfrm>
            <a:off x="1007616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1151632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295648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3059832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3203848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347864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1439664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5364088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5508104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5652120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9580691"/>
              </p:ext>
            </p:extLst>
          </p:nvPr>
        </p:nvGraphicFramePr>
        <p:xfrm>
          <a:off x="1372958" y="3048002"/>
          <a:ext cx="6457476" cy="237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6246"/>
                <a:gridCol w="1076246"/>
                <a:gridCol w="1076246"/>
                <a:gridCol w="1076246"/>
                <a:gridCol w="1076246"/>
                <a:gridCol w="1076246"/>
              </a:tblGrid>
              <a:tr h="396000">
                <a:tc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 marL="37256" marR="37256" marT="18628" marB="18628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 smtClean="0">
                          <a:solidFill>
                            <a:schemeClr val="bg1"/>
                          </a:solidFill>
                        </a:rPr>
                        <a:t>DAQ</a:t>
                      </a:r>
                      <a:endParaRPr lang="en-GB" sz="1400" b="0" dirty="0">
                        <a:solidFill>
                          <a:schemeClr val="bg1"/>
                        </a:solidFill>
                      </a:endParaRPr>
                    </a:p>
                  </a:txBody>
                  <a:tcPr marL="37256" marR="37256" marT="18628" marB="18628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 smtClean="0">
                          <a:solidFill>
                            <a:schemeClr val="bg1"/>
                          </a:solidFill>
                        </a:rPr>
                        <a:t>Analogue</a:t>
                      </a:r>
                      <a:endParaRPr lang="en-GB" sz="1400" b="0" dirty="0">
                        <a:solidFill>
                          <a:schemeClr val="bg1"/>
                        </a:solidFill>
                      </a:endParaRPr>
                    </a:p>
                  </a:txBody>
                  <a:tcPr marL="37256" marR="37256" marT="18628" marB="18628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 smtClean="0">
                          <a:solidFill>
                            <a:schemeClr val="bg1"/>
                          </a:solidFill>
                        </a:rPr>
                        <a:t>CAEN</a:t>
                      </a:r>
                      <a:endParaRPr lang="en-GB" sz="1400" b="0" dirty="0">
                        <a:solidFill>
                          <a:schemeClr val="bg1"/>
                        </a:solidFill>
                      </a:endParaRPr>
                    </a:p>
                  </a:txBody>
                  <a:tcPr marL="37256" marR="37256" marT="18628" marB="186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 smtClean="0">
                          <a:solidFill>
                            <a:schemeClr val="bg1"/>
                          </a:solidFill>
                        </a:rPr>
                        <a:t>GET</a:t>
                      </a:r>
                      <a:endParaRPr lang="en-GB" sz="1400" b="0" dirty="0">
                        <a:solidFill>
                          <a:schemeClr val="bg1"/>
                        </a:solidFill>
                      </a:endParaRPr>
                    </a:p>
                  </a:txBody>
                  <a:tcPr marL="37256" marR="37256" marT="18628" marB="186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 smtClean="0">
                          <a:solidFill>
                            <a:schemeClr val="bg1"/>
                          </a:solidFill>
                        </a:rPr>
                        <a:t>GET</a:t>
                      </a:r>
                      <a:endParaRPr lang="en-GB" sz="1400" b="0" dirty="0">
                        <a:solidFill>
                          <a:schemeClr val="bg1"/>
                        </a:solidFill>
                      </a:endParaRPr>
                    </a:p>
                  </a:txBody>
                  <a:tcPr marL="37256" marR="37256" marT="18628" marB="18628" anchor="ctr"/>
                </a:tc>
              </a:tr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chemeClr val="bg1"/>
                          </a:solidFill>
                        </a:rPr>
                        <a:t>Detector</a:t>
                      </a:r>
                      <a:endParaRPr lang="en-GB" sz="1400" dirty="0">
                        <a:solidFill>
                          <a:schemeClr val="bg1"/>
                        </a:solidFill>
                      </a:endParaRPr>
                    </a:p>
                  </a:txBody>
                  <a:tcPr marL="37256" marR="37256" marT="18628" marB="18628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B-field</a:t>
                      </a:r>
                      <a:endParaRPr lang="en-GB" sz="1400" dirty="0"/>
                    </a:p>
                  </a:txBody>
                  <a:tcPr marL="37256" marR="37256" marT="18628" marB="18628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No field</a:t>
                      </a:r>
                      <a:endParaRPr lang="en-GB" sz="1400" dirty="0"/>
                    </a:p>
                  </a:txBody>
                  <a:tcPr marL="37256" marR="37256" marT="18628" marB="18628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No</a:t>
                      </a:r>
                      <a:r>
                        <a:rPr lang="en-GB" sz="1400" baseline="0" dirty="0" smtClean="0"/>
                        <a:t> field</a:t>
                      </a:r>
                      <a:endParaRPr lang="en-GB" sz="1400" dirty="0"/>
                    </a:p>
                  </a:txBody>
                  <a:tcPr marL="37256" marR="37256" marT="18628" marB="18628" anchor="ctr"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No</a:t>
                      </a:r>
                      <a:r>
                        <a:rPr lang="en-GB" sz="1400" baseline="0" dirty="0" smtClean="0"/>
                        <a:t> field</a:t>
                      </a:r>
                      <a:endParaRPr lang="en-GB" sz="1400" dirty="0"/>
                    </a:p>
                  </a:txBody>
                  <a:tcPr marL="37256" marR="37256" marT="18628" marB="18628" anchor="ctr"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err="1" smtClean="0"/>
                        <a:t>AsAd</a:t>
                      </a:r>
                      <a:r>
                        <a:rPr lang="en-GB" sz="1400" dirty="0" smtClean="0"/>
                        <a:t> in 3T</a:t>
                      </a:r>
                      <a:endParaRPr lang="en-GB" sz="1400" dirty="0"/>
                    </a:p>
                  </a:txBody>
                  <a:tcPr marL="37256" marR="37256" marT="18628" marB="18628" anchor="ctr"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</a:tr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chemeClr val="bg1"/>
                          </a:solidFill>
                        </a:rPr>
                        <a:t>CeBr</a:t>
                      </a:r>
                      <a:r>
                        <a:rPr lang="en-GB" sz="1400" baseline="-25000" dirty="0" smtClean="0">
                          <a:solidFill>
                            <a:schemeClr val="bg1"/>
                          </a:solidFill>
                        </a:rPr>
                        <a:t>3</a:t>
                      </a:r>
                      <a:r>
                        <a:rPr lang="en-GB" sz="1400" baseline="0" dirty="0" smtClean="0">
                          <a:solidFill>
                            <a:schemeClr val="bg1"/>
                          </a:solidFill>
                        </a:rPr>
                        <a:t>+SiPM</a:t>
                      </a:r>
                      <a:endParaRPr lang="en-GB" sz="1400" baseline="-25000" dirty="0">
                        <a:solidFill>
                          <a:schemeClr val="bg1"/>
                        </a:solidFill>
                      </a:endParaRPr>
                    </a:p>
                  </a:txBody>
                  <a:tcPr marL="37256" marR="37256" marT="18628" marB="18628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No field</a:t>
                      </a:r>
                      <a:endParaRPr lang="en-GB" sz="1400" dirty="0"/>
                    </a:p>
                  </a:txBody>
                  <a:tcPr marL="37256" marR="37256" marT="18628" marB="18628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5,3</a:t>
                      </a:r>
                      <a:r>
                        <a:rPr lang="en-GB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  <a:endParaRPr lang="en-GB" sz="1400" dirty="0"/>
                    </a:p>
                  </a:txBody>
                  <a:tcPr marL="37256" marR="37256" marT="18628" marB="18628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5,7</a:t>
                      </a:r>
                      <a:r>
                        <a:rPr lang="en-GB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  <a:endParaRPr lang="en-GB" sz="1400" dirty="0"/>
                    </a:p>
                  </a:txBody>
                  <a:tcPr marL="37256" marR="37256" marT="18628" marB="18628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6,0</a:t>
                      </a:r>
                      <a:r>
                        <a:rPr lang="en-GB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  <a:endParaRPr lang="en-GB" sz="1400" dirty="0"/>
                    </a:p>
                  </a:txBody>
                  <a:tcPr marL="37256" marR="37256" marT="18628" marB="18628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6,5</a:t>
                      </a:r>
                      <a:r>
                        <a:rPr lang="en-GB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  <a:endParaRPr lang="en-GB" sz="1400" dirty="0"/>
                    </a:p>
                  </a:txBody>
                  <a:tcPr marL="37256" marR="37256" marT="18628" marB="18628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chemeClr val="bg1"/>
                          </a:solidFill>
                        </a:rPr>
                        <a:t>CeBr</a:t>
                      </a:r>
                      <a:r>
                        <a:rPr lang="en-GB" sz="1400" baseline="-25000" dirty="0" smtClean="0">
                          <a:solidFill>
                            <a:schemeClr val="bg1"/>
                          </a:solidFill>
                        </a:rPr>
                        <a:t>3</a:t>
                      </a:r>
                      <a:r>
                        <a:rPr lang="en-GB" sz="1400" baseline="0" dirty="0" smtClean="0">
                          <a:solidFill>
                            <a:schemeClr val="bg1"/>
                          </a:solidFill>
                        </a:rPr>
                        <a:t>+SiPM</a:t>
                      </a:r>
                      <a:endParaRPr lang="en-GB" sz="1400" baseline="-25000" dirty="0">
                        <a:solidFill>
                          <a:schemeClr val="bg1"/>
                        </a:solidFill>
                      </a:endParaRPr>
                    </a:p>
                  </a:txBody>
                  <a:tcPr marL="37256" marR="37256" marT="18628" marB="18628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3T</a:t>
                      </a:r>
                      <a:endParaRPr lang="en-GB" sz="1400" dirty="0"/>
                    </a:p>
                  </a:txBody>
                  <a:tcPr marL="37256" marR="37256" marT="18628" marB="18628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20980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/>
                        <a:t>5,3</a:t>
                      </a:r>
                      <a:r>
                        <a:rPr lang="en-GB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  <a:endParaRPr lang="en-GB" sz="1400" dirty="0" smtClean="0"/>
                    </a:p>
                  </a:txBody>
                  <a:tcPr marL="37256" marR="37256" marT="18628" marB="18628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5,6</a:t>
                      </a:r>
                      <a:r>
                        <a:rPr lang="en-GB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  <a:endParaRPr lang="en-GB" sz="1400" dirty="0"/>
                    </a:p>
                  </a:txBody>
                  <a:tcPr marL="37256" marR="37256" marT="18628" marB="1862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6,0</a:t>
                      </a:r>
                      <a:r>
                        <a:rPr lang="en-GB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  <a:endParaRPr lang="en-GB" sz="1400" dirty="0"/>
                    </a:p>
                  </a:txBody>
                  <a:tcPr marL="37256" marR="37256" marT="18628" marB="1862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dirty="0"/>
                    </a:p>
                  </a:txBody>
                  <a:tcPr marL="37256" marR="37256" marT="18628" marB="18628" anchor="ctr">
                    <a:noFill/>
                  </a:tcPr>
                </a:tc>
              </a:tr>
              <a:tr h="396000">
                <a:tc>
                  <a:txBody>
                    <a:bodyPr/>
                    <a:lstStyle/>
                    <a:p>
                      <a:pPr marL="0" marR="0" indent="0" algn="ctr" defTabSz="20980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>
                          <a:solidFill>
                            <a:schemeClr val="bg1"/>
                          </a:solidFill>
                        </a:rPr>
                        <a:t>LaBr</a:t>
                      </a:r>
                      <a:r>
                        <a:rPr lang="en-GB" sz="1400" baseline="-25000" dirty="0" smtClean="0">
                          <a:solidFill>
                            <a:schemeClr val="bg1"/>
                          </a:solidFill>
                        </a:rPr>
                        <a:t>3</a:t>
                      </a:r>
                      <a:r>
                        <a:rPr lang="en-GB" sz="1400" baseline="0" dirty="0" smtClean="0">
                          <a:solidFill>
                            <a:schemeClr val="bg1"/>
                          </a:solidFill>
                        </a:rPr>
                        <a:t>+SiPM</a:t>
                      </a:r>
                      <a:endParaRPr lang="en-GB" sz="1400" baseline="-250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37256" marR="37256" marT="18628" marB="18628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No field</a:t>
                      </a:r>
                      <a:endParaRPr lang="en-GB" sz="1400" dirty="0"/>
                    </a:p>
                  </a:txBody>
                  <a:tcPr marL="37256" marR="37256" marT="18628" marB="18628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20980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/>
                        <a:t>3,5</a:t>
                      </a:r>
                      <a:r>
                        <a:rPr lang="en-GB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  <a:endParaRPr lang="en-GB" sz="1400" dirty="0" smtClean="0"/>
                    </a:p>
                  </a:txBody>
                  <a:tcPr marL="37256" marR="37256" marT="18628" marB="18628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20980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/>
                        <a:t>3,7</a:t>
                      </a:r>
                      <a:r>
                        <a:rPr lang="en-GB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  <a:endParaRPr lang="en-GB" sz="1400" dirty="0" smtClean="0"/>
                    </a:p>
                  </a:txBody>
                  <a:tcPr marL="37256" marR="37256" marT="18628" marB="1862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4,2</a:t>
                      </a:r>
                      <a:r>
                        <a:rPr lang="en-GB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  <a:endParaRPr lang="en-GB" sz="1400" dirty="0"/>
                    </a:p>
                  </a:txBody>
                  <a:tcPr marL="37256" marR="37256" marT="18628" marB="1862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 marL="37256" marR="37256" marT="18628" marB="18628" anchor="ctr">
                    <a:noFill/>
                  </a:tcPr>
                </a:tc>
              </a:tr>
              <a:tr h="396000">
                <a:tc>
                  <a:txBody>
                    <a:bodyPr/>
                    <a:lstStyle/>
                    <a:p>
                      <a:pPr marL="0" marR="0" indent="0" algn="ctr" defTabSz="20980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>
                          <a:solidFill>
                            <a:schemeClr val="bg1"/>
                          </a:solidFill>
                        </a:rPr>
                        <a:t>LaBr</a:t>
                      </a:r>
                      <a:r>
                        <a:rPr lang="en-GB" sz="1400" baseline="-25000" dirty="0" smtClean="0">
                          <a:solidFill>
                            <a:schemeClr val="bg1"/>
                          </a:solidFill>
                        </a:rPr>
                        <a:t>3</a:t>
                      </a:r>
                      <a:r>
                        <a:rPr lang="en-GB" sz="1400" baseline="0" dirty="0" smtClean="0">
                          <a:solidFill>
                            <a:schemeClr val="bg1"/>
                          </a:solidFill>
                        </a:rPr>
                        <a:t>+SiPM</a:t>
                      </a:r>
                      <a:endParaRPr lang="en-GB" sz="1400" baseline="-250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37256" marR="37256" marT="18628" marB="18628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3T</a:t>
                      </a:r>
                      <a:endParaRPr lang="en-GB" sz="1400" dirty="0"/>
                    </a:p>
                  </a:txBody>
                  <a:tcPr marL="37256" marR="37256" marT="18628" marB="18628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20980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3,5%</a:t>
                      </a:r>
                      <a:endParaRPr lang="en-GB" sz="1400" dirty="0" smtClean="0"/>
                    </a:p>
                  </a:txBody>
                  <a:tcPr marL="37256" marR="37256" marT="18628" marB="18628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3,9</a:t>
                      </a:r>
                      <a:r>
                        <a:rPr lang="en-GB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  <a:endParaRPr lang="en-GB" sz="1400" dirty="0"/>
                    </a:p>
                  </a:txBody>
                  <a:tcPr marL="37256" marR="37256" marT="18628" marB="1862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4,2</a:t>
                      </a:r>
                      <a:r>
                        <a:rPr lang="en-GB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  <a:endParaRPr lang="en-GB" sz="1400" dirty="0"/>
                    </a:p>
                  </a:txBody>
                  <a:tcPr marL="37256" marR="37256" marT="18628" marB="1862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37256" marR="37256" marT="18628" marB="18628" anchor="ctr">
                    <a:noFill/>
                  </a:tcPr>
                </a:tc>
              </a:tr>
            </a:tbl>
          </a:graphicData>
        </a:graphic>
      </p:graphicFrame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6104" y="1196752"/>
            <a:ext cx="1050392" cy="1800200"/>
          </a:xfrm>
          <a:prstGeom prst="rect">
            <a:avLst/>
          </a:prstGeom>
        </p:spPr>
      </p:pic>
      <p:sp>
        <p:nvSpPr>
          <p:cNvPr id="21" name="Striped Right Arrow 20"/>
          <p:cNvSpPr/>
          <p:nvPr/>
        </p:nvSpPr>
        <p:spPr>
          <a:xfrm>
            <a:off x="5969880" y="2005518"/>
            <a:ext cx="1448258" cy="310341"/>
          </a:xfrm>
          <a:prstGeom prst="stripedRightArrow">
            <a:avLst/>
          </a:prstGeom>
          <a:solidFill>
            <a:srgbClr val="116E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Striped Right Arrow 21"/>
          <p:cNvSpPr/>
          <p:nvPr/>
        </p:nvSpPr>
        <p:spPr>
          <a:xfrm>
            <a:off x="5965686" y="2585053"/>
            <a:ext cx="1448258" cy="310341"/>
          </a:xfrm>
          <a:prstGeom prst="stripedRightArrow">
            <a:avLst/>
          </a:prstGeom>
          <a:solidFill>
            <a:srgbClr val="116E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Striped Right Arrow 22"/>
          <p:cNvSpPr/>
          <p:nvPr/>
        </p:nvSpPr>
        <p:spPr>
          <a:xfrm>
            <a:off x="5969880" y="1429454"/>
            <a:ext cx="1448258" cy="310341"/>
          </a:xfrm>
          <a:prstGeom prst="stripedRightArrow">
            <a:avLst/>
          </a:prstGeom>
          <a:solidFill>
            <a:srgbClr val="116E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5901776" y="1687038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mtClean="0"/>
              <a:t>B-field direction</a:t>
            </a:r>
            <a:endParaRPr lang="en-GB" dirty="0"/>
          </a:p>
        </p:txBody>
      </p:sp>
      <p:sp>
        <p:nvSpPr>
          <p:cNvPr id="25" name="TextBox 24"/>
          <p:cNvSpPr txBox="1"/>
          <p:nvPr/>
        </p:nvSpPr>
        <p:spPr>
          <a:xfrm>
            <a:off x="5901776" y="2247834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mtClean="0"/>
              <a:t>B-field direction</a:t>
            </a:r>
            <a:endParaRPr lang="en-GB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091" y="4313304"/>
            <a:ext cx="1588341" cy="1740758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1372958" y="3813048"/>
            <a:ext cx="5359282" cy="792088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925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real thing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323528" y="1052736"/>
            <a:ext cx="5904656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Aft>
                <a:spcPts val="600"/>
              </a:spcAft>
              <a:buClr>
                <a:srgbClr val="116E8A"/>
              </a:buClr>
            </a:pPr>
            <a:r>
              <a:rPr lang="en-US" sz="2400" b="1" dirty="0" smtClean="0">
                <a:solidFill>
                  <a:srgbClr val="116E8A"/>
                </a:solidFill>
              </a:rPr>
              <a:t>Tender assigned</a:t>
            </a:r>
          </a:p>
          <a:p>
            <a:pPr marL="271463" lvl="1" indent="-271463">
              <a:spcAft>
                <a:spcPts val="600"/>
              </a:spcAft>
              <a:buClr>
                <a:srgbClr val="116E8A"/>
              </a:buClr>
              <a:buFont typeface="Calibri" pitchFamily="34" charset="0"/>
              <a:buChar char="●"/>
            </a:pPr>
            <a:r>
              <a:rPr lang="en-US" sz="2000" dirty="0" smtClean="0"/>
              <a:t>2”x 2”x 2” CeBr</a:t>
            </a:r>
            <a:r>
              <a:rPr lang="en-US" sz="2000" baseline="-25000" dirty="0" smtClean="0"/>
              <a:t>3</a:t>
            </a:r>
            <a:r>
              <a:rPr lang="en-US" sz="2000" dirty="0" smtClean="0"/>
              <a:t> crystals</a:t>
            </a:r>
            <a:br>
              <a:rPr lang="en-US" sz="2000" dirty="0" smtClean="0"/>
            </a:br>
            <a:r>
              <a:rPr lang="en-US" sz="2000" dirty="0" smtClean="0"/>
              <a:t>from </a:t>
            </a:r>
            <a:r>
              <a:rPr lang="en-US" sz="2000" dirty="0" err="1" smtClean="0"/>
              <a:t>Hellma</a:t>
            </a:r>
            <a:r>
              <a:rPr lang="en-US" sz="2000" dirty="0" smtClean="0"/>
              <a:t> (Germany)</a:t>
            </a:r>
          </a:p>
          <a:p>
            <a:pPr marL="271463" lvl="1" indent="-271463">
              <a:spcAft>
                <a:spcPts val="600"/>
              </a:spcAft>
              <a:buClr>
                <a:srgbClr val="116E8A"/>
              </a:buClr>
              <a:buFont typeface="Calibri" pitchFamily="34" charset="0"/>
              <a:buChar char="●"/>
            </a:pPr>
            <a:r>
              <a:rPr lang="en-US" sz="2000" dirty="0" smtClean="0"/>
              <a:t>J-series </a:t>
            </a:r>
            <a:r>
              <a:rPr lang="en-US" sz="2000" dirty="0" err="1"/>
              <a:t>SiPM</a:t>
            </a:r>
            <a:r>
              <a:rPr lang="en-US" sz="2000" dirty="0"/>
              <a:t> </a:t>
            </a:r>
            <a:r>
              <a:rPr lang="en-US" sz="2000" dirty="0" smtClean="0"/>
              <a:t>array</a:t>
            </a:r>
          </a:p>
          <a:p>
            <a:pPr marL="271463" lvl="1" indent="-271463">
              <a:spcAft>
                <a:spcPts val="600"/>
              </a:spcAft>
              <a:buClr>
                <a:srgbClr val="116E8A"/>
              </a:buClr>
              <a:buFont typeface="Calibri" pitchFamily="34" charset="0"/>
              <a:buChar char="●"/>
            </a:pPr>
            <a:r>
              <a:rPr lang="en-US" sz="2000" dirty="0" smtClean="0"/>
              <a:t>Custom break-out board</a:t>
            </a:r>
          </a:p>
          <a:p>
            <a:pPr marL="271463" lvl="1" indent="-271463">
              <a:spcAft>
                <a:spcPts val="600"/>
              </a:spcAft>
              <a:buClr>
                <a:srgbClr val="116E8A"/>
              </a:buClr>
              <a:buFont typeface="Calibri" pitchFamily="34" charset="0"/>
              <a:buChar char="●"/>
            </a:pPr>
            <a:r>
              <a:rPr lang="en-US" sz="2000" dirty="0" smtClean="0"/>
              <a:t>Assembly: </a:t>
            </a:r>
            <a:r>
              <a:rPr lang="en-US" sz="2000" dirty="0" err="1" smtClean="0"/>
              <a:t>Scionix</a:t>
            </a:r>
            <a:r>
              <a:rPr lang="en-US" sz="2000" dirty="0" smtClean="0"/>
              <a:t> (Holland)</a:t>
            </a:r>
            <a:br>
              <a:rPr lang="en-US" sz="2000" dirty="0" smtClean="0"/>
            </a:br>
            <a:r>
              <a:rPr lang="en-US" sz="2000" dirty="0" smtClean="0"/>
              <a:t>guaranteed resolution: </a:t>
            </a:r>
            <a:r>
              <a:rPr lang="en-US" sz="2000" b="1" dirty="0" smtClean="0"/>
              <a:t>3.9%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068" y="3837802"/>
            <a:ext cx="4298542" cy="2574528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007616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151632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1295648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059832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203848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3347864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1439664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5364088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5508104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5652120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pic>
        <p:nvPicPr>
          <p:cNvPr id="17" name="Content Placeholder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976" y="1136650"/>
            <a:ext cx="4543186" cy="2448272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18" name="Rectangle 17"/>
          <p:cNvSpPr/>
          <p:nvPr/>
        </p:nvSpPr>
        <p:spPr>
          <a:xfrm>
            <a:off x="5292080" y="4771123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71463" lvl="1" indent="-271463">
              <a:spcAft>
                <a:spcPts val="600"/>
              </a:spcAft>
              <a:buClr>
                <a:srgbClr val="116E8A"/>
              </a:buClr>
              <a:buFont typeface="Calibri" pitchFamily="34" charset="0"/>
              <a:buChar char="●"/>
            </a:pPr>
            <a:r>
              <a:rPr lang="en-US" sz="2000" dirty="0" smtClean="0"/>
              <a:t>30 scintillators in production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07638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Challenges for 𝛾-ray detection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395536" y="1139840"/>
            <a:ext cx="4104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463" lvl="1" indent="-271463">
              <a:spcAft>
                <a:spcPts val="1200"/>
              </a:spcAft>
              <a:buClr>
                <a:srgbClr val="116E8A"/>
              </a:buClr>
              <a:buFont typeface="Calibri" pitchFamily="34" charset="0"/>
              <a:buChar char="●"/>
            </a:pPr>
            <a:r>
              <a:rPr lang="en-US" sz="2000" dirty="0" smtClean="0"/>
              <a:t>(Preliminary) </a:t>
            </a:r>
            <a:r>
              <a:rPr lang="en-US" sz="2000" dirty="0" smtClean="0"/>
              <a:t>Schematic view of the geometry</a:t>
            </a:r>
            <a:endParaRPr lang="en-US" sz="2000" dirty="0" smtClean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458" y="6201939"/>
            <a:ext cx="1512000" cy="539429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1007616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151632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1295648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3059832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203848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3347864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1439664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5364088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5508104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5652120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7488336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t="6951" r="24800" b="2750"/>
          <a:stretch/>
        </p:blipFill>
        <p:spPr>
          <a:xfrm>
            <a:off x="251416" y="2129856"/>
            <a:ext cx="3456488" cy="396344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1" t="6951" r="19288" b="6951"/>
          <a:stretch/>
        </p:blipFill>
        <p:spPr>
          <a:xfrm>
            <a:off x="4499992" y="929975"/>
            <a:ext cx="4374008" cy="478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14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Challenges for 𝛾-ray detection</a:t>
            </a:r>
            <a:endParaRPr lang="en-GB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458" y="6201939"/>
            <a:ext cx="1512000" cy="539429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1007616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151632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1295648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3059832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203848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3347864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1439664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5364088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5508104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5652120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7488336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t="19551" r="27950" b="15351"/>
          <a:stretch/>
        </p:blipFill>
        <p:spPr>
          <a:xfrm>
            <a:off x="1493664" y="1688806"/>
            <a:ext cx="5616624" cy="483653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95536" y="1139840"/>
            <a:ext cx="4104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463" lvl="1" indent="-271463">
              <a:spcAft>
                <a:spcPts val="1200"/>
              </a:spcAft>
              <a:buClr>
                <a:srgbClr val="116E8A"/>
              </a:buClr>
              <a:buFont typeface="Calibri" pitchFamily="34" charset="0"/>
              <a:buChar char="●"/>
            </a:pPr>
            <a:r>
              <a:rPr lang="en-US" sz="2000" dirty="0" smtClean="0"/>
              <a:t>Electronics included </a:t>
            </a:r>
            <a:r>
              <a:rPr lang="mr-IN" sz="2000" dirty="0" smtClean="0"/>
              <a:t>…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336649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Challenges for </a:t>
            </a:r>
            <a:r>
              <a:rPr lang="en-GB" dirty="0" smtClean="0"/>
              <a:t>particle detection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395536" y="1139840"/>
            <a:ext cx="3312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463" lvl="1" indent="-271463">
              <a:spcAft>
                <a:spcPts val="1200"/>
              </a:spcAft>
              <a:buClr>
                <a:srgbClr val="116E8A"/>
              </a:buClr>
              <a:buFont typeface="Calibri" pitchFamily="34" charset="0"/>
              <a:buChar char="●"/>
            </a:pPr>
            <a:r>
              <a:rPr lang="en-US" sz="2000" dirty="0" smtClean="0"/>
              <a:t>Pad plan </a:t>
            </a:r>
            <a:r>
              <a:rPr lang="en-US" sz="2000" smtClean="0"/>
              <a:t>for commissioning the electronics</a:t>
            </a:r>
            <a:endParaRPr lang="en-US" sz="2000" dirty="0" smtClean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458" y="6201939"/>
            <a:ext cx="1512000" cy="539429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1007616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151632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1295648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3059832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203848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3347864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1439664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2719" y="1469476"/>
            <a:ext cx="3700556" cy="2613560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6775" y="3341684"/>
            <a:ext cx="3700556" cy="2613560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364" y="1994804"/>
            <a:ext cx="3700556" cy="2613560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4428" y="3917748"/>
            <a:ext cx="3700555" cy="2613560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20" name="Oval 19"/>
          <p:cNvSpPr/>
          <p:nvPr/>
        </p:nvSpPr>
        <p:spPr>
          <a:xfrm>
            <a:off x="5364088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5508104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5652120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7488336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62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Challenges for </a:t>
            </a:r>
            <a:r>
              <a:rPr lang="en-GB" dirty="0" smtClean="0"/>
              <a:t>particle detection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395536" y="1139840"/>
            <a:ext cx="3312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463" lvl="1" indent="-271463">
              <a:spcAft>
                <a:spcPts val="1200"/>
              </a:spcAft>
              <a:buClr>
                <a:srgbClr val="116E8A"/>
              </a:buClr>
              <a:buFont typeface="Calibri" pitchFamily="34" charset="0"/>
              <a:buChar char="●"/>
            </a:pPr>
            <a:r>
              <a:rPr lang="en-US" sz="2000" dirty="0" smtClean="0"/>
              <a:t>Simulation of the drift cage (pitch and size of wires)</a:t>
            </a:r>
            <a:endParaRPr lang="en-US" sz="2000" dirty="0" smtClean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458" y="6201939"/>
            <a:ext cx="1512000" cy="539429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1007616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151632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1295648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3059832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203848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3347864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1439664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5364088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5508104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5652120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7488336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970" y="2250565"/>
            <a:ext cx="5516058" cy="422108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139840"/>
            <a:ext cx="4139304" cy="3396466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4860032" y="2492896"/>
            <a:ext cx="1080120" cy="72008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256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Status </a:t>
            </a:r>
            <a:r>
              <a:rPr lang="mr-IN" dirty="0" smtClean="0"/>
              <a:t>–</a:t>
            </a:r>
            <a:r>
              <a:rPr lang="en-GB" dirty="0" smtClean="0"/>
              <a:t> Conclusions</a:t>
            </a:r>
            <a:endParaRPr lang="en-GB" dirty="0"/>
          </a:p>
        </p:txBody>
      </p:sp>
      <p:sp>
        <p:nvSpPr>
          <p:cNvPr id="7" name="Rounded Rectangle 6"/>
          <p:cNvSpPr/>
          <p:nvPr/>
        </p:nvSpPr>
        <p:spPr>
          <a:xfrm>
            <a:off x="467544" y="908720"/>
            <a:ext cx="8208912" cy="2880320"/>
          </a:xfrm>
          <a:prstGeom prst="roundRect">
            <a:avLst>
              <a:gd name="adj" fmla="val 2917"/>
            </a:avLst>
          </a:prstGeom>
          <a:solidFill>
            <a:schemeClr val="bg1">
              <a:lumMod val="95000"/>
            </a:schemeClr>
          </a:solidFill>
          <a:ln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71463" lvl="1" indent="-271463">
              <a:spcBef>
                <a:spcPts val="1200"/>
              </a:spcBef>
              <a:buClr>
                <a:srgbClr val="116E8A"/>
              </a:buClr>
              <a:buFont typeface="Calibri" pitchFamily="34" charset="0"/>
              <a:buChar char="●"/>
            </a:pPr>
            <a:r>
              <a:rPr lang="en-US" sz="2400" dirty="0" smtClean="0">
                <a:solidFill>
                  <a:schemeClr val="tx1"/>
                </a:solidFill>
              </a:rPr>
              <a:t>Scintillation detectors purchased, delivery within 8 months</a:t>
            </a:r>
          </a:p>
          <a:p>
            <a:pPr marL="271463" lvl="1" indent="-271463">
              <a:spcBef>
                <a:spcPts val="1200"/>
              </a:spcBef>
              <a:buClr>
                <a:srgbClr val="116E8A"/>
              </a:buClr>
              <a:buFont typeface="Calibri" pitchFamily="34" charset="0"/>
              <a:buChar char="●"/>
            </a:pPr>
            <a:r>
              <a:rPr lang="en-US" sz="2400" dirty="0" smtClean="0">
                <a:solidFill>
                  <a:schemeClr val="tx1"/>
                </a:solidFill>
              </a:rPr>
              <a:t>Chamber design in full progress</a:t>
            </a:r>
          </a:p>
          <a:p>
            <a:pPr marL="271463" lvl="1" indent="-271463">
              <a:spcBef>
                <a:spcPts val="1200"/>
              </a:spcBef>
              <a:buClr>
                <a:srgbClr val="116E8A"/>
              </a:buClr>
              <a:buFont typeface="Calibri" pitchFamily="34" charset="0"/>
              <a:buChar char="●"/>
            </a:pPr>
            <a:r>
              <a:rPr lang="en-US" sz="2400" dirty="0" smtClean="0">
                <a:solidFill>
                  <a:schemeClr val="tx1"/>
                </a:solidFill>
              </a:rPr>
              <a:t>GET electronics (2000 channels) </a:t>
            </a:r>
            <a:r>
              <a:rPr lang="en-US" sz="2400" dirty="0" smtClean="0">
                <a:solidFill>
                  <a:schemeClr val="tx1"/>
                </a:solidFill>
              </a:rPr>
              <a:t>acquired </a:t>
            </a:r>
          </a:p>
          <a:p>
            <a:pPr marL="271463" lvl="1" indent="-271463">
              <a:spcBef>
                <a:spcPts val="1200"/>
              </a:spcBef>
              <a:buClr>
                <a:srgbClr val="116E8A"/>
              </a:buClr>
              <a:buFont typeface="Calibri" pitchFamily="34" charset="0"/>
              <a:buChar char="●"/>
            </a:pPr>
            <a:r>
              <a:rPr lang="en-US" sz="2400" dirty="0" smtClean="0">
                <a:solidFill>
                  <a:schemeClr val="tx1"/>
                </a:solidFill>
              </a:rPr>
              <a:t>First </a:t>
            </a:r>
            <a:r>
              <a:rPr lang="en-US" sz="2400" dirty="0" smtClean="0">
                <a:solidFill>
                  <a:schemeClr val="tx1"/>
                </a:solidFill>
              </a:rPr>
              <a:t>version pad plane and assembly by </a:t>
            </a:r>
            <a:r>
              <a:rPr lang="en-US" sz="2400" dirty="0" smtClean="0">
                <a:solidFill>
                  <a:schemeClr val="tx1"/>
                </a:solidFill>
              </a:rPr>
              <a:t>Spring 2018</a:t>
            </a:r>
          </a:p>
          <a:p>
            <a:pPr marL="271463" lvl="1" indent="-271463">
              <a:spcBef>
                <a:spcPts val="1200"/>
              </a:spcBef>
              <a:buClr>
                <a:srgbClr val="116E8A"/>
              </a:buClr>
              <a:buFont typeface="Calibri" pitchFamily="34" charset="0"/>
              <a:buChar char="●"/>
            </a:pPr>
            <a:r>
              <a:rPr lang="en-US" sz="2400" dirty="0" smtClean="0">
                <a:solidFill>
                  <a:schemeClr val="tx1"/>
                </a:solidFill>
              </a:rPr>
              <a:t>First m</a:t>
            </a:r>
            <a:r>
              <a:rPr lang="en-US" sz="2400" dirty="0" smtClean="0">
                <a:solidFill>
                  <a:schemeClr val="tx1"/>
                </a:solidFill>
              </a:rPr>
              <a:t>easurements </a:t>
            </a:r>
            <a:r>
              <a:rPr lang="en-US" sz="2400" dirty="0" smtClean="0">
                <a:solidFill>
                  <a:schemeClr val="tx1"/>
                </a:solidFill>
              </a:rPr>
              <a:t>in </a:t>
            </a:r>
            <a:r>
              <a:rPr lang="en-US" sz="2400" dirty="0" smtClean="0">
                <a:solidFill>
                  <a:schemeClr val="tx1"/>
                </a:solidFill>
              </a:rPr>
              <a:t>2018-19</a:t>
            </a:r>
            <a:endParaRPr lang="en-US" sz="2400" dirty="0" smtClean="0">
              <a:solidFill>
                <a:schemeClr val="tx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67544" y="3861048"/>
            <a:ext cx="8208912" cy="1297649"/>
          </a:xfrm>
          <a:prstGeom prst="roundRect">
            <a:avLst>
              <a:gd name="adj" fmla="val 5494"/>
            </a:avLst>
          </a:prstGeom>
          <a:solidFill>
            <a:schemeClr val="bg1">
              <a:lumMod val="95000"/>
            </a:schemeClr>
          </a:solidFill>
          <a:ln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>
              <a:spcBef>
                <a:spcPts val="1200"/>
              </a:spcBef>
              <a:buClr>
                <a:srgbClr val="116E8A"/>
              </a:buClr>
            </a:pPr>
            <a:r>
              <a:rPr lang="en-US" sz="2400" b="1" dirty="0" smtClean="0">
                <a:solidFill>
                  <a:srgbClr val="116E8A"/>
                </a:solidFill>
              </a:rPr>
              <a:t>Thanks to the </a:t>
            </a:r>
            <a:r>
              <a:rPr lang="en-US" sz="2400" b="1" dirty="0" err="1" smtClean="0">
                <a:solidFill>
                  <a:srgbClr val="116E8A"/>
                </a:solidFill>
              </a:rPr>
              <a:t>SpecMAT</a:t>
            </a:r>
            <a:r>
              <a:rPr lang="en-US" sz="2400" b="1" dirty="0" smtClean="0">
                <a:solidFill>
                  <a:srgbClr val="116E8A"/>
                </a:solidFill>
              </a:rPr>
              <a:t> team!</a:t>
            </a:r>
          </a:p>
          <a:p>
            <a:pPr marL="0" lvl="1">
              <a:spcBef>
                <a:spcPts val="1200"/>
              </a:spcBef>
              <a:buClr>
                <a:srgbClr val="116E8A"/>
              </a:buClr>
            </a:pPr>
            <a:r>
              <a:rPr lang="en-US" sz="2400" i="1" dirty="0" smtClean="0">
                <a:solidFill>
                  <a:schemeClr val="tx1"/>
                </a:solidFill>
              </a:rPr>
              <a:t>A. </a:t>
            </a:r>
            <a:r>
              <a:rPr lang="en-US" sz="2400" i="1" dirty="0" err="1" smtClean="0">
                <a:solidFill>
                  <a:schemeClr val="tx1"/>
                </a:solidFill>
              </a:rPr>
              <a:t>Arokja</a:t>
            </a:r>
            <a:r>
              <a:rPr lang="en-US" sz="2400" i="1" dirty="0" smtClean="0">
                <a:solidFill>
                  <a:schemeClr val="tx1"/>
                </a:solidFill>
              </a:rPr>
              <a:t> </a:t>
            </a:r>
            <a:r>
              <a:rPr lang="en-US" sz="2400" i="1" dirty="0" smtClean="0">
                <a:solidFill>
                  <a:schemeClr val="tx1"/>
                </a:solidFill>
              </a:rPr>
              <a:t>Raj, M. </a:t>
            </a:r>
            <a:r>
              <a:rPr lang="en-US" sz="2400" i="1" dirty="0" err="1" smtClean="0">
                <a:solidFill>
                  <a:schemeClr val="tx1"/>
                </a:solidFill>
              </a:rPr>
              <a:t>Babo</a:t>
            </a:r>
            <a:r>
              <a:rPr lang="en-US" sz="2400" i="1" dirty="0" smtClean="0">
                <a:solidFill>
                  <a:schemeClr val="tx1"/>
                </a:solidFill>
              </a:rPr>
              <a:t>, S. </a:t>
            </a:r>
            <a:r>
              <a:rPr lang="en-US" sz="2400" i="1" dirty="0" err="1" smtClean="0">
                <a:solidFill>
                  <a:schemeClr val="tx1"/>
                </a:solidFill>
              </a:rPr>
              <a:t>Ceruti</a:t>
            </a:r>
            <a:r>
              <a:rPr lang="en-US" sz="2400" i="1" dirty="0" smtClean="0">
                <a:solidFill>
                  <a:schemeClr val="tx1"/>
                </a:solidFill>
              </a:rPr>
              <a:t>, T. </a:t>
            </a:r>
            <a:r>
              <a:rPr lang="en-US" sz="2400" i="1" dirty="0" err="1" smtClean="0">
                <a:solidFill>
                  <a:schemeClr val="tx1"/>
                </a:solidFill>
              </a:rPr>
              <a:t>Marchi</a:t>
            </a:r>
            <a:r>
              <a:rPr lang="en-US" sz="2400" i="1" dirty="0" smtClean="0">
                <a:solidFill>
                  <a:schemeClr val="tx1"/>
                </a:solidFill>
              </a:rPr>
              <a:t>, O. </a:t>
            </a:r>
            <a:r>
              <a:rPr lang="en-US" sz="2400" i="1" dirty="0" err="1" smtClean="0">
                <a:solidFill>
                  <a:schemeClr val="tx1"/>
                </a:solidFill>
              </a:rPr>
              <a:t>Poleshchuk</a:t>
            </a:r>
            <a:r>
              <a:rPr lang="en-US" sz="2400" i="1" dirty="0" smtClean="0">
                <a:solidFill>
                  <a:schemeClr val="tx1"/>
                </a:solidFill>
              </a:rPr>
              <a:t>, </a:t>
            </a:r>
            <a:br>
              <a:rPr lang="en-US" sz="2400" i="1" dirty="0" smtClean="0">
                <a:solidFill>
                  <a:schemeClr val="tx1"/>
                </a:solidFill>
              </a:rPr>
            </a:br>
            <a:r>
              <a:rPr lang="en-US" sz="2400" i="1" dirty="0" smtClean="0">
                <a:solidFill>
                  <a:schemeClr val="tx1"/>
                </a:solidFill>
              </a:rPr>
              <a:t>R. </a:t>
            </a:r>
            <a:r>
              <a:rPr lang="en-US" sz="2400" i="1" dirty="0" err="1" smtClean="0">
                <a:solidFill>
                  <a:schemeClr val="tx1"/>
                </a:solidFill>
              </a:rPr>
              <a:t>Raabe</a:t>
            </a:r>
            <a:r>
              <a:rPr lang="en-US" sz="2400" i="1" dirty="0" smtClean="0">
                <a:solidFill>
                  <a:schemeClr val="tx1"/>
                </a:solidFill>
              </a:rPr>
              <a:t>, M</a:t>
            </a:r>
            <a:r>
              <a:rPr lang="en-US" sz="2400" i="1" dirty="0" smtClean="0">
                <a:solidFill>
                  <a:schemeClr val="tx1"/>
                </a:solidFill>
              </a:rPr>
              <a:t>. Renaud, H. De Witte, J. Yang</a:t>
            </a:r>
          </a:p>
        </p:txBody>
      </p:sp>
      <p:sp>
        <p:nvSpPr>
          <p:cNvPr id="5" name="Oval 4"/>
          <p:cNvSpPr/>
          <p:nvPr/>
        </p:nvSpPr>
        <p:spPr>
          <a:xfrm>
            <a:off x="1007616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1151632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1295648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059832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203848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3347864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1439664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5364088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5508104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5652120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7488336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7632352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67544" y="5299703"/>
            <a:ext cx="8208912" cy="1009617"/>
          </a:xfrm>
          <a:prstGeom prst="roundRect">
            <a:avLst>
              <a:gd name="adj" fmla="val 5494"/>
            </a:avLst>
          </a:prstGeom>
          <a:solidFill>
            <a:schemeClr val="bg1">
              <a:lumMod val="95000"/>
            </a:schemeClr>
          </a:solidFill>
          <a:ln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>
              <a:spcBef>
                <a:spcPts val="1200"/>
              </a:spcBef>
              <a:buClr>
                <a:srgbClr val="116E8A"/>
              </a:buClr>
            </a:pPr>
            <a:r>
              <a:rPr lang="en-US" dirty="0">
                <a:solidFill>
                  <a:schemeClr val="tx1"/>
                </a:solidFill>
              </a:rPr>
              <a:t>The research leading to these results has received funding from </a:t>
            </a:r>
            <a:r>
              <a:rPr lang="en-US" dirty="0" smtClean="0">
                <a:solidFill>
                  <a:schemeClr val="tx1"/>
                </a:solidFill>
              </a:rPr>
              <a:t>the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European </a:t>
            </a:r>
            <a:r>
              <a:rPr lang="en-US" dirty="0">
                <a:solidFill>
                  <a:schemeClr val="tx1"/>
                </a:solidFill>
              </a:rPr>
              <a:t>Research Council under the European </a:t>
            </a:r>
            <a:r>
              <a:rPr lang="en-US" dirty="0" smtClean="0">
                <a:solidFill>
                  <a:schemeClr val="tx1"/>
                </a:solidFill>
              </a:rPr>
              <a:t>Union's Seventh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Framework </a:t>
            </a:r>
            <a:r>
              <a:rPr lang="en-US" dirty="0" err="1">
                <a:solidFill>
                  <a:schemeClr val="tx1"/>
                </a:solidFill>
              </a:rPr>
              <a:t>Programme</a:t>
            </a:r>
            <a:r>
              <a:rPr lang="en-US" dirty="0">
                <a:solidFill>
                  <a:schemeClr val="tx1"/>
                </a:solidFill>
              </a:rPr>
              <a:t> (FP/2007-2013) / ERC Grant Agreement n. </a:t>
            </a:r>
            <a:r>
              <a:rPr lang="en-US" dirty="0" smtClean="0">
                <a:solidFill>
                  <a:schemeClr val="tx1"/>
                </a:solidFill>
              </a:rPr>
              <a:t>617156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5387628"/>
            <a:ext cx="871335" cy="833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8152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7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56" y="2597380"/>
            <a:ext cx="4857440" cy="40487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Shell evolution towards </a:t>
            </a:r>
            <a:r>
              <a:rPr lang="en-GB" baseline="30000" dirty="0"/>
              <a:t>78</a:t>
            </a:r>
            <a:r>
              <a:rPr lang="en-GB" dirty="0"/>
              <a:t>Ni</a:t>
            </a:r>
          </a:p>
        </p:txBody>
      </p:sp>
      <p:sp>
        <p:nvSpPr>
          <p:cNvPr id="21" name="Oval 20"/>
          <p:cNvSpPr/>
          <p:nvPr/>
        </p:nvSpPr>
        <p:spPr>
          <a:xfrm>
            <a:off x="1007616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1151632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429308" y="1189201"/>
            <a:ext cx="399867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463" lvl="1" indent="-271463">
              <a:spcAft>
                <a:spcPts val="1200"/>
              </a:spcAft>
              <a:buClr>
                <a:srgbClr val="116E8A"/>
              </a:buClr>
              <a:buFont typeface="Calibri" pitchFamily="34" charset="0"/>
              <a:buChar char="●"/>
            </a:pPr>
            <a:r>
              <a:rPr lang="en-US" sz="2000" dirty="0" smtClean="0"/>
              <a:t>Emptying of the </a:t>
            </a:r>
            <a:r>
              <a:rPr lang="en-US" sz="2000" i="1" dirty="0" err="1" smtClean="0"/>
              <a:t>fp</a:t>
            </a:r>
            <a:r>
              <a:rPr lang="en-US" sz="2000" i="1" dirty="0" smtClean="0"/>
              <a:t> </a:t>
            </a:r>
            <a:r>
              <a:rPr lang="en-US" sz="2000" dirty="0" smtClean="0"/>
              <a:t>shells </a:t>
            </a:r>
          </a:p>
          <a:p>
            <a:pPr marL="271463" lvl="1" indent="-271463">
              <a:spcAft>
                <a:spcPts val="1200"/>
              </a:spcAft>
              <a:buClr>
                <a:srgbClr val="116E8A"/>
              </a:buClr>
              <a:buFont typeface="Calibri" pitchFamily="34" charset="0"/>
              <a:buChar char="●"/>
            </a:pPr>
            <a:r>
              <a:rPr lang="en-US" sz="2000" dirty="0" smtClean="0"/>
              <a:t>Migration (and inversion?) of d</a:t>
            </a:r>
            <a:r>
              <a:rPr lang="en-US" sz="2000" baseline="-25000" dirty="0" smtClean="0"/>
              <a:t>5/2</a:t>
            </a:r>
            <a:r>
              <a:rPr lang="en-US" sz="2000" dirty="0" smtClean="0"/>
              <a:t> </a:t>
            </a:r>
            <a:r>
              <a:rPr lang="en-US" sz="2000" dirty="0" smtClean="0"/>
              <a:t>and s</a:t>
            </a:r>
            <a:r>
              <a:rPr lang="en-US" sz="2000" baseline="-25000" dirty="0" smtClean="0"/>
              <a:t>1/2 </a:t>
            </a:r>
            <a:r>
              <a:rPr lang="en-US" sz="2000" dirty="0" smtClean="0"/>
              <a:t> due to tensor interaction</a:t>
            </a:r>
          </a:p>
        </p:txBody>
      </p:sp>
      <p:sp>
        <p:nvSpPr>
          <p:cNvPr id="71" name="Rectangle 70"/>
          <p:cNvSpPr/>
          <p:nvPr/>
        </p:nvSpPr>
        <p:spPr>
          <a:xfrm>
            <a:off x="6588224" y="1280539"/>
            <a:ext cx="504056" cy="2160240"/>
          </a:xfrm>
          <a:prstGeom prst="rect">
            <a:avLst/>
          </a:prstGeom>
          <a:solidFill>
            <a:srgbClr val="116E8A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7884368" y="1280539"/>
            <a:ext cx="504056" cy="2160240"/>
          </a:xfrm>
          <a:prstGeom prst="rect">
            <a:avLst/>
          </a:prstGeom>
          <a:solidFill>
            <a:srgbClr val="116E8A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870004" y="5495005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?</a:t>
            </a:r>
            <a:endParaRPr lang="en-US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3063656" y="2564904"/>
            <a:ext cx="2657648" cy="1440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5387100" y="3270310"/>
            <a:ext cx="467548" cy="33758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/>
          <p:cNvSpPr/>
          <p:nvPr/>
        </p:nvSpPr>
        <p:spPr>
          <a:xfrm flipV="1">
            <a:off x="-36512" y="2610460"/>
            <a:ext cx="3116032" cy="1440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8" r="7812" b="2703"/>
          <a:stretch/>
        </p:blipFill>
        <p:spPr>
          <a:xfrm>
            <a:off x="4427984" y="1189201"/>
            <a:ext cx="4529856" cy="2611618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>
            <a:off x="1081304" y="4958221"/>
            <a:ext cx="3145795" cy="1324647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5364088" y="4786895"/>
            <a:ext cx="36724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1463" lvl="1" indent="-271463">
              <a:spcAft>
                <a:spcPts val="1200"/>
              </a:spcAft>
              <a:buClr>
                <a:srgbClr val="116E8A"/>
              </a:buClr>
              <a:buFont typeface="Calibri" pitchFamily="34" charset="0"/>
              <a:buChar char="●"/>
            </a:pPr>
            <a:r>
              <a:rPr lang="en-US" sz="2000" dirty="0" smtClean="0"/>
              <a:t>Low-energy state: half-life of the E2 transition increase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545841" y="3753563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1400" dirty="0" smtClean="0">
                <a:solidFill>
                  <a:prstClr val="black"/>
                </a:solidFill>
              </a:rPr>
              <a:t>Courtesy of D. </a:t>
            </a:r>
            <a:r>
              <a:rPr lang="en-US" sz="1400" dirty="0" err="1" smtClean="0">
                <a:solidFill>
                  <a:prstClr val="black"/>
                </a:solidFill>
              </a:rPr>
              <a:t>Verney</a:t>
            </a:r>
            <a:r>
              <a:rPr lang="en-US" sz="1400" dirty="0" smtClean="0">
                <a:solidFill>
                  <a:prstClr val="black"/>
                </a:solidFill>
              </a:rPr>
              <a:t>, IPN </a:t>
            </a:r>
            <a:r>
              <a:rPr lang="en-US" sz="1400" dirty="0" err="1" smtClean="0">
                <a:solidFill>
                  <a:prstClr val="black"/>
                </a:solidFill>
              </a:rPr>
              <a:t>Orsay</a:t>
            </a:r>
            <a:endParaRPr lang="en-GB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277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Shell evolution towards </a:t>
            </a:r>
            <a:r>
              <a:rPr lang="en-GB" baseline="30000" dirty="0"/>
              <a:t>78</a:t>
            </a:r>
            <a:r>
              <a:rPr lang="en-GB" dirty="0"/>
              <a:t>Ni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803" y="2714023"/>
            <a:ext cx="4052983" cy="2993794"/>
          </a:xfrm>
          <a:prstGeom prst="rect">
            <a:avLst/>
          </a:prstGeom>
          <a:ln w="25400">
            <a:solidFill>
              <a:srgbClr val="116E8A"/>
            </a:solidFill>
          </a:ln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6056" y="2721579"/>
            <a:ext cx="3728941" cy="3012258"/>
          </a:xfrm>
          <a:prstGeom prst="rect">
            <a:avLst/>
          </a:prstGeom>
          <a:ln w="25400">
            <a:solidFill>
              <a:srgbClr val="116E8A"/>
            </a:solidFill>
          </a:ln>
        </p:spPr>
      </p:pic>
      <p:cxnSp>
        <p:nvCxnSpPr>
          <p:cNvPr id="42" name="Straight Arrow Connector 41"/>
          <p:cNvCxnSpPr/>
          <p:nvPr/>
        </p:nvCxnSpPr>
        <p:spPr>
          <a:xfrm>
            <a:off x="1403648" y="4077653"/>
            <a:ext cx="1766428" cy="648072"/>
          </a:xfrm>
          <a:prstGeom prst="straightConnector1">
            <a:avLst/>
          </a:prstGeom>
          <a:ln w="76200">
            <a:solidFill>
              <a:srgbClr val="116E8A">
                <a:alpha val="50196"/>
              </a:srgbClr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467544" y="5714092"/>
            <a:ext cx="29293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S. </a:t>
            </a:r>
            <a:r>
              <a:rPr lang="en-GB" sz="1400" dirty="0" err="1" smtClean="0"/>
              <a:t>Franchoo</a:t>
            </a:r>
            <a:r>
              <a:rPr lang="en-GB" sz="1400" dirty="0" smtClean="0"/>
              <a:t> et al., PRL 81 (1998) 3100</a:t>
            </a:r>
            <a:endParaRPr lang="en-GB" sz="1400" dirty="0"/>
          </a:p>
        </p:txBody>
      </p:sp>
      <p:sp>
        <p:nvSpPr>
          <p:cNvPr id="53" name="TextBox 52"/>
          <p:cNvSpPr txBox="1"/>
          <p:nvPr/>
        </p:nvSpPr>
        <p:spPr>
          <a:xfrm>
            <a:off x="5076056" y="5714092"/>
            <a:ext cx="18678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K. Flanagan et al.,</a:t>
            </a:r>
            <a:br>
              <a:rPr lang="en-GB" sz="1400" dirty="0" smtClean="0"/>
            </a:br>
            <a:r>
              <a:rPr lang="en-GB" sz="1400" dirty="0" smtClean="0"/>
              <a:t>PRL 103 (2009) 142501</a:t>
            </a:r>
            <a:endParaRPr lang="en-GB" sz="1400" dirty="0"/>
          </a:p>
        </p:txBody>
      </p:sp>
      <p:grpSp>
        <p:nvGrpSpPr>
          <p:cNvPr id="57" name="Group 56"/>
          <p:cNvGrpSpPr/>
          <p:nvPr/>
        </p:nvGrpSpPr>
        <p:grpSpPr>
          <a:xfrm>
            <a:off x="6510003" y="3141549"/>
            <a:ext cx="1406750" cy="307777"/>
            <a:chOff x="6582011" y="3501008"/>
            <a:chExt cx="1406750" cy="307777"/>
          </a:xfrm>
        </p:grpSpPr>
        <p:sp>
          <p:nvSpPr>
            <p:cNvPr id="46" name="U-Turn Arrow 45"/>
            <p:cNvSpPr/>
            <p:nvPr/>
          </p:nvSpPr>
          <p:spPr>
            <a:xfrm rot="5400000">
              <a:off x="7289940" y="3591380"/>
              <a:ext cx="206915" cy="170187"/>
            </a:xfrm>
            <a:prstGeom prst="uturnArrow">
              <a:avLst>
                <a:gd name="adj1" fmla="val 6187"/>
                <a:gd name="adj2" fmla="val 12066"/>
                <a:gd name="adj3" fmla="val 27351"/>
                <a:gd name="adj4" fmla="val 43750"/>
                <a:gd name="adj5" fmla="val 100000"/>
              </a:avLst>
            </a:prstGeom>
            <a:solidFill>
              <a:srgbClr val="116E8A"/>
            </a:solidFill>
            <a:ln w="25400">
              <a:solidFill>
                <a:srgbClr val="116E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>
                <a:solidFill>
                  <a:schemeClr val="tx1"/>
                </a:solidFill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6582011" y="3501008"/>
              <a:ext cx="5758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smtClean="0">
                  <a:solidFill>
                    <a:srgbClr val="116E8A"/>
                  </a:solidFill>
                </a:rPr>
                <a:t>p3/2</a:t>
              </a:r>
              <a:endParaRPr lang="en-GB" sz="1400" b="1" dirty="0">
                <a:solidFill>
                  <a:srgbClr val="116E8A"/>
                </a:solidFill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7417281" y="3501008"/>
              <a:ext cx="5714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 smtClean="0">
                  <a:solidFill>
                    <a:srgbClr val="116E8A"/>
                  </a:solidFill>
                </a:rPr>
                <a:t> f5/2</a:t>
              </a:r>
              <a:endParaRPr lang="en-GB" sz="1400" b="1" dirty="0">
                <a:solidFill>
                  <a:srgbClr val="116E8A"/>
                </a:solidFill>
              </a:endParaRPr>
            </a:p>
          </p:txBody>
        </p:sp>
        <p:sp>
          <p:nvSpPr>
            <p:cNvPr id="55" name="U-Turn Arrow 54"/>
            <p:cNvSpPr/>
            <p:nvPr/>
          </p:nvSpPr>
          <p:spPr>
            <a:xfrm rot="5400000" flipH="1" flipV="1">
              <a:off x="7073917" y="3576646"/>
              <a:ext cx="206915" cy="170187"/>
            </a:xfrm>
            <a:prstGeom prst="uturnArrow">
              <a:avLst>
                <a:gd name="adj1" fmla="val 6187"/>
                <a:gd name="adj2" fmla="val 12066"/>
                <a:gd name="adj3" fmla="val 27351"/>
                <a:gd name="adj4" fmla="val 43750"/>
                <a:gd name="adj5" fmla="val 100000"/>
              </a:avLst>
            </a:prstGeom>
            <a:solidFill>
              <a:srgbClr val="116E8A"/>
            </a:solidFill>
            <a:ln w="25400">
              <a:solidFill>
                <a:srgbClr val="116E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>
                <a:solidFill>
                  <a:schemeClr val="tx1"/>
                </a:solidFill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3707904" y="710543"/>
            <a:ext cx="5040560" cy="1680165"/>
            <a:chOff x="3869689" y="1720667"/>
            <a:chExt cx="5040560" cy="1680165"/>
          </a:xfrm>
        </p:grpSpPr>
        <p:grpSp>
          <p:nvGrpSpPr>
            <p:cNvPr id="59" name="Group 58"/>
            <p:cNvGrpSpPr/>
            <p:nvPr/>
          </p:nvGrpSpPr>
          <p:grpSpPr>
            <a:xfrm>
              <a:off x="3869689" y="1976357"/>
              <a:ext cx="5040560" cy="1424475"/>
              <a:chOff x="3635896" y="1556792"/>
              <a:chExt cx="5364088" cy="1515905"/>
            </a:xfrm>
          </p:grpSpPr>
          <p:pic>
            <p:nvPicPr>
              <p:cNvPr id="61" name="Picture 60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16747" t="35910" r="37275" b="43300"/>
              <a:stretch>
                <a:fillRect/>
              </a:stretch>
            </p:blipFill>
            <p:spPr bwMode="auto">
              <a:xfrm>
                <a:off x="3635896" y="1556792"/>
                <a:ext cx="5364088" cy="15159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2" name="Rectangle 61"/>
              <p:cNvSpPr/>
              <p:nvPr/>
            </p:nvSpPr>
            <p:spPr>
              <a:xfrm>
                <a:off x="3635896" y="2276872"/>
                <a:ext cx="5328591" cy="432048"/>
              </a:xfrm>
              <a:prstGeom prst="rect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63" name="Straight Arrow Connector 62"/>
              <p:cNvCxnSpPr/>
              <p:nvPr/>
            </p:nvCxnSpPr>
            <p:spPr>
              <a:xfrm>
                <a:off x="4644008" y="2564904"/>
                <a:ext cx="3816424" cy="1588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headEnd type="none" w="med" len="med"/>
                <a:tailEnd type="triangl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cxnSp>
          <p:nvCxnSpPr>
            <p:cNvPr id="60" name="Straight Arrow Connector 59"/>
            <p:cNvCxnSpPr/>
            <p:nvPr/>
          </p:nvCxnSpPr>
          <p:spPr>
            <a:xfrm rot="5400000">
              <a:off x="7837776" y="2260667"/>
              <a:ext cx="1080000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64" name="TextBox 63"/>
          <p:cNvSpPr txBox="1"/>
          <p:nvPr/>
        </p:nvSpPr>
        <p:spPr>
          <a:xfrm>
            <a:off x="429308" y="1189201"/>
            <a:ext cx="284654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71463" lvl="1" indent="-271463">
              <a:spcAft>
                <a:spcPts val="1200"/>
              </a:spcAft>
              <a:buClr>
                <a:srgbClr val="116E8A"/>
              </a:buClr>
              <a:buFont typeface="Calibri" pitchFamily="34" charset="0"/>
              <a:buChar char="●"/>
            </a:pPr>
            <a:r>
              <a:rPr lang="en-US" sz="2000" dirty="0" smtClean="0"/>
              <a:t>Migration of πf</a:t>
            </a:r>
            <a:r>
              <a:rPr lang="en-US" sz="2000" baseline="-25000" dirty="0" smtClean="0"/>
              <a:t>7/2</a:t>
            </a:r>
            <a:r>
              <a:rPr lang="en-US" sz="2000" dirty="0" smtClean="0"/>
              <a:t>, πf</a:t>
            </a:r>
            <a:r>
              <a:rPr lang="en-US" sz="2000" baseline="-25000" dirty="0" smtClean="0"/>
              <a:t>5/2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/>
              <a:t>as νg</a:t>
            </a:r>
            <a:r>
              <a:rPr lang="en-US" sz="2000" baseline="-25000" dirty="0" smtClean="0"/>
              <a:t>9/2</a:t>
            </a:r>
            <a:r>
              <a:rPr lang="en-US" sz="2000" dirty="0" smtClean="0"/>
              <a:t> is filled</a:t>
            </a:r>
            <a:br>
              <a:rPr lang="en-US" sz="2000" dirty="0" smtClean="0"/>
            </a:br>
            <a:r>
              <a:rPr lang="en-US" sz="2000" dirty="0" smtClean="0"/>
              <a:t>(tensor interaction)</a:t>
            </a:r>
          </a:p>
        </p:txBody>
      </p:sp>
      <p:sp>
        <p:nvSpPr>
          <p:cNvPr id="21" name="Oval 20"/>
          <p:cNvSpPr/>
          <p:nvPr/>
        </p:nvSpPr>
        <p:spPr>
          <a:xfrm>
            <a:off x="1007616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1151632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710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Shell evolution towards </a:t>
            </a:r>
            <a:r>
              <a:rPr lang="en-GB" baseline="30000" dirty="0"/>
              <a:t>78</a:t>
            </a:r>
            <a:r>
              <a:rPr lang="en-GB" dirty="0"/>
              <a:t>Ni</a:t>
            </a:r>
          </a:p>
        </p:txBody>
      </p:sp>
      <p:grpSp>
        <p:nvGrpSpPr>
          <p:cNvPr id="58" name="Group 57"/>
          <p:cNvGrpSpPr/>
          <p:nvPr/>
        </p:nvGrpSpPr>
        <p:grpSpPr>
          <a:xfrm>
            <a:off x="3707904" y="710543"/>
            <a:ext cx="5040560" cy="1680165"/>
            <a:chOff x="3869689" y="1720667"/>
            <a:chExt cx="5040560" cy="1680165"/>
          </a:xfrm>
        </p:grpSpPr>
        <p:grpSp>
          <p:nvGrpSpPr>
            <p:cNvPr id="59" name="Group 58"/>
            <p:cNvGrpSpPr/>
            <p:nvPr/>
          </p:nvGrpSpPr>
          <p:grpSpPr>
            <a:xfrm>
              <a:off x="3869689" y="1976357"/>
              <a:ext cx="5040560" cy="1424475"/>
              <a:chOff x="3635896" y="1556792"/>
              <a:chExt cx="5364088" cy="1515905"/>
            </a:xfrm>
          </p:grpSpPr>
          <p:pic>
            <p:nvPicPr>
              <p:cNvPr id="61" name="Picture 60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16747" t="35910" r="37275" b="43300"/>
              <a:stretch>
                <a:fillRect/>
              </a:stretch>
            </p:blipFill>
            <p:spPr bwMode="auto">
              <a:xfrm>
                <a:off x="3635896" y="1556792"/>
                <a:ext cx="5364088" cy="15159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2" name="Rectangle 61"/>
              <p:cNvSpPr/>
              <p:nvPr/>
            </p:nvSpPr>
            <p:spPr>
              <a:xfrm>
                <a:off x="3635896" y="2276872"/>
                <a:ext cx="5328591" cy="432048"/>
              </a:xfrm>
              <a:prstGeom prst="rect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63" name="Straight Arrow Connector 62"/>
              <p:cNvCxnSpPr/>
              <p:nvPr/>
            </p:nvCxnSpPr>
            <p:spPr>
              <a:xfrm>
                <a:off x="4644008" y="2564904"/>
                <a:ext cx="3816424" cy="1588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headEnd type="none" w="med" len="med"/>
                <a:tailEnd type="triangl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cxnSp>
          <p:nvCxnSpPr>
            <p:cNvPr id="60" name="Straight Arrow Connector 59"/>
            <p:cNvCxnSpPr/>
            <p:nvPr/>
          </p:nvCxnSpPr>
          <p:spPr>
            <a:xfrm rot="5400000">
              <a:off x="7837776" y="2260667"/>
              <a:ext cx="1080000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64" name="TextBox 63"/>
          <p:cNvSpPr txBox="1"/>
          <p:nvPr/>
        </p:nvSpPr>
        <p:spPr>
          <a:xfrm>
            <a:off x="429308" y="1189201"/>
            <a:ext cx="284654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71463" lvl="1" indent="-271463">
              <a:spcAft>
                <a:spcPts val="1200"/>
              </a:spcAft>
              <a:buClr>
                <a:srgbClr val="116E8A"/>
              </a:buClr>
              <a:buFont typeface="Calibri" pitchFamily="34" charset="0"/>
              <a:buChar char="●"/>
            </a:pPr>
            <a:r>
              <a:rPr lang="en-US" sz="2000" dirty="0" smtClean="0"/>
              <a:t>Migration of πf</a:t>
            </a:r>
            <a:r>
              <a:rPr lang="en-US" sz="2000" baseline="-25000" dirty="0" smtClean="0"/>
              <a:t>7/2</a:t>
            </a:r>
            <a:r>
              <a:rPr lang="en-US" sz="2000" dirty="0" smtClean="0"/>
              <a:t>, πf</a:t>
            </a:r>
            <a:r>
              <a:rPr lang="en-US" sz="2000" baseline="-25000" dirty="0" smtClean="0"/>
              <a:t>5/2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/>
              <a:t>as νg</a:t>
            </a:r>
            <a:r>
              <a:rPr lang="en-US" sz="2000" baseline="-25000" dirty="0" smtClean="0"/>
              <a:t>9/2</a:t>
            </a:r>
            <a:r>
              <a:rPr lang="en-US" sz="2000" dirty="0" smtClean="0"/>
              <a:t> is filled</a:t>
            </a:r>
            <a:br>
              <a:rPr lang="en-US" sz="2000" dirty="0" smtClean="0"/>
            </a:br>
            <a:r>
              <a:rPr lang="en-US" sz="2000" dirty="0" smtClean="0"/>
              <a:t>(tensor interaction)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05386" y="2611584"/>
            <a:ext cx="3070470" cy="2312963"/>
            <a:chOff x="455001" y="2780928"/>
            <a:chExt cx="3070470" cy="2312963"/>
          </a:xfrm>
        </p:grpSpPr>
        <p:sp>
          <p:nvSpPr>
            <p:cNvPr id="20" name="Rectangle 19"/>
            <p:cNvSpPr/>
            <p:nvPr/>
          </p:nvSpPr>
          <p:spPr>
            <a:xfrm>
              <a:off x="455001" y="2861643"/>
              <a:ext cx="3043974" cy="2232248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116E8A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505424" y="2780928"/>
              <a:ext cx="3020047" cy="2261731"/>
              <a:chOff x="539552" y="3831565"/>
              <a:chExt cx="3020047" cy="2261731"/>
            </a:xfrm>
          </p:grpSpPr>
          <p:sp>
            <p:nvSpPr>
              <p:cNvPr id="22" name="Text Box 4"/>
              <p:cNvSpPr txBox="1">
                <a:spLocks noChangeArrowheads="1"/>
              </p:cNvSpPr>
              <p:nvPr/>
            </p:nvSpPr>
            <p:spPr bwMode="auto">
              <a:xfrm>
                <a:off x="539552" y="4330040"/>
                <a:ext cx="682625" cy="40011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/>
                <a:r>
                  <a:rPr lang="en-US" altLang="ja-JP" sz="2000" b="1" dirty="0">
                    <a:ea typeface="ＭＳ Ｐゴシック" pitchFamily="50" charset="-128"/>
                  </a:rPr>
                  <a:t>f</a:t>
                </a:r>
                <a:r>
                  <a:rPr lang="en-US" altLang="ja-JP" sz="2000" b="1" baseline="-25000" dirty="0">
                    <a:ea typeface="ＭＳ Ｐゴシック" pitchFamily="50" charset="-128"/>
                  </a:rPr>
                  <a:t>5/2</a:t>
                </a:r>
              </a:p>
            </p:txBody>
          </p:sp>
          <p:sp>
            <p:nvSpPr>
              <p:cNvPr id="23" name="Rectangle 5"/>
              <p:cNvSpPr>
                <a:spLocks noChangeArrowheads="1"/>
              </p:cNvSpPr>
              <p:nvPr/>
            </p:nvSpPr>
            <p:spPr bwMode="auto">
              <a:xfrm>
                <a:off x="571302" y="5026953"/>
                <a:ext cx="674688" cy="40011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/>
                <a:r>
                  <a:rPr lang="en-US" altLang="ja-JP" sz="2000" b="1">
                    <a:ea typeface="ＭＳ Ｐゴシック" pitchFamily="50" charset="-128"/>
                  </a:rPr>
                  <a:t>f</a:t>
                </a:r>
                <a:r>
                  <a:rPr lang="en-US" altLang="ja-JP" sz="2000" b="1" baseline="-25000">
                    <a:ea typeface="ＭＳ Ｐゴシック" pitchFamily="50" charset="-128"/>
                  </a:rPr>
                  <a:t>7/2</a:t>
                </a:r>
              </a:p>
            </p:txBody>
          </p:sp>
          <p:sp>
            <p:nvSpPr>
              <p:cNvPr id="24" name="Freeform 6"/>
              <p:cNvSpPr>
                <a:spLocks/>
              </p:cNvSpPr>
              <p:nvPr/>
            </p:nvSpPr>
            <p:spPr bwMode="auto">
              <a:xfrm>
                <a:off x="1923927" y="4593565"/>
                <a:ext cx="206375" cy="66040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56" y="15"/>
                  </a:cxn>
                  <a:cxn ang="0">
                    <a:pos x="73" y="66"/>
                  </a:cxn>
                  <a:cxn ang="0">
                    <a:pos x="118" y="194"/>
                  </a:cxn>
                  <a:cxn ang="0">
                    <a:pos x="151" y="245"/>
                  </a:cxn>
                  <a:cxn ang="0">
                    <a:pos x="179" y="429"/>
                  </a:cxn>
                  <a:cxn ang="0">
                    <a:pos x="202" y="463"/>
                  </a:cxn>
                  <a:cxn ang="0">
                    <a:pos x="235" y="485"/>
                  </a:cxn>
                  <a:cxn ang="0">
                    <a:pos x="258" y="547"/>
                  </a:cxn>
                  <a:cxn ang="0">
                    <a:pos x="297" y="720"/>
                  </a:cxn>
                  <a:cxn ang="0">
                    <a:pos x="291" y="793"/>
                  </a:cxn>
                  <a:cxn ang="0">
                    <a:pos x="325" y="865"/>
                  </a:cxn>
                  <a:cxn ang="0">
                    <a:pos x="330" y="882"/>
                  </a:cxn>
                  <a:cxn ang="0">
                    <a:pos x="325" y="910"/>
                  </a:cxn>
                </a:cxnLst>
                <a:rect l="0" t="0" r="r" b="b"/>
                <a:pathLst>
                  <a:path w="330" h="910">
                    <a:moveTo>
                      <a:pt x="0" y="4"/>
                    </a:moveTo>
                    <a:cubicBezTo>
                      <a:pt x="19" y="7"/>
                      <a:pt x="45" y="0"/>
                      <a:pt x="56" y="15"/>
                    </a:cubicBezTo>
                    <a:cubicBezTo>
                      <a:pt x="60" y="20"/>
                      <a:pt x="70" y="54"/>
                      <a:pt x="73" y="66"/>
                    </a:cubicBezTo>
                    <a:cubicBezTo>
                      <a:pt x="63" y="124"/>
                      <a:pt x="57" y="176"/>
                      <a:pt x="118" y="194"/>
                    </a:cubicBezTo>
                    <a:cubicBezTo>
                      <a:pt x="135" y="211"/>
                      <a:pt x="138" y="225"/>
                      <a:pt x="151" y="245"/>
                    </a:cubicBezTo>
                    <a:cubicBezTo>
                      <a:pt x="166" y="302"/>
                      <a:pt x="122" y="390"/>
                      <a:pt x="179" y="429"/>
                    </a:cubicBezTo>
                    <a:cubicBezTo>
                      <a:pt x="186" y="449"/>
                      <a:pt x="183" y="448"/>
                      <a:pt x="202" y="463"/>
                    </a:cubicBezTo>
                    <a:cubicBezTo>
                      <a:pt x="212" y="471"/>
                      <a:pt x="235" y="485"/>
                      <a:pt x="235" y="485"/>
                    </a:cubicBezTo>
                    <a:cubicBezTo>
                      <a:pt x="249" y="506"/>
                      <a:pt x="253" y="522"/>
                      <a:pt x="258" y="547"/>
                    </a:cubicBezTo>
                    <a:cubicBezTo>
                      <a:pt x="262" y="661"/>
                      <a:pt x="230" y="676"/>
                      <a:pt x="297" y="720"/>
                    </a:cubicBezTo>
                    <a:cubicBezTo>
                      <a:pt x="305" y="746"/>
                      <a:pt x="300" y="768"/>
                      <a:pt x="291" y="793"/>
                    </a:cubicBezTo>
                    <a:cubicBezTo>
                      <a:pt x="302" y="881"/>
                      <a:pt x="290" y="814"/>
                      <a:pt x="325" y="865"/>
                    </a:cubicBezTo>
                    <a:cubicBezTo>
                      <a:pt x="327" y="871"/>
                      <a:pt x="330" y="876"/>
                      <a:pt x="330" y="882"/>
                    </a:cubicBezTo>
                    <a:cubicBezTo>
                      <a:pt x="330" y="891"/>
                      <a:pt x="325" y="910"/>
                      <a:pt x="325" y="910"/>
                    </a:cubicBezTo>
                  </a:path>
                </a:pathLst>
              </a:custGeom>
              <a:no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25" name="Line 8"/>
              <p:cNvSpPr>
                <a:spLocks noChangeShapeType="1"/>
              </p:cNvSpPr>
              <p:nvPr/>
            </p:nvSpPr>
            <p:spPr bwMode="auto">
              <a:xfrm flipV="1">
                <a:off x="1581027" y="3968090"/>
                <a:ext cx="244475" cy="149225"/>
              </a:xfrm>
              <a:prstGeom prst="line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26" name="Line 9"/>
              <p:cNvSpPr>
                <a:spLocks noChangeShapeType="1"/>
              </p:cNvSpPr>
              <p:nvPr/>
            </p:nvSpPr>
            <p:spPr bwMode="auto">
              <a:xfrm>
                <a:off x="1723902" y="4572928"/>
                <a:ext cx="590550" cy="49213"/>
              </a:xfrm>
              <a:prstGeom prst="line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28" name="Line 10"/>
              <p:cNvSpPr>
                <a:spLocks noChangeShapeType="1"/>
              </p:cNvSpPr>
              <p:nvPr/>
            </p:nvSpPr>
            <p:spPr bwMode="auto">
              <a:xfrm>
                <a:off x="1725490" y="4577690"/>
                <a:ext cx="1031875" cy="30163"/>
              </a:xfrm>
              <a:prstGeom prst="line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29" name="Line 11"/>
              <p:cNvSpPr>
                <a:spLocks noChangeShapeType="1"/>
              </p:cNvSpPr>
              <p:nvPr/>
            </p:nvSpPr>
            <p:spPr bwMode="auto">
              <a:xfrm>
                <a:off x="1806452" y="4574515"/>
                <a:ext cx="608013" cy="25400"/>
              </a:xfrm>
              <a:prstGeom prst="line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30" name="AutoShape 12" descr="右下がり対角線 (太)"/>
              <p:cNvSpPr>
                <a:spLocks noChangeArrowheads="1"/>
              </p:cNvSpPr>
              <p:nvPr/>
            </p:nvSpPr>
            <p:spPr bwMode="auto">
              <a:xfrm>
                <a:off x="1344490" y="5204753"/>
                <a:ext cx="198438" cy="209550"/>
              </a:xfrm>
              <a:prstGeom prst="upArrow">
                <a:avLst>
                  <a:gd name="adj1" fmla="val 65852"/>
                  <a:gd name="adj2" fmla="val 26581"/>
                </a:avLst>
              </a:prstGeom>
              <a:pattFill prst="wdDnDiag">
                <a:fgClr>
                  <a:srgbClr val="FF0000"/>
                </a:fgClr>
                <a:bgClr>
                  <a:srgbClr val="FFFFFF"/>
                </a:bgClr>
              </a:pattFill>
              <a:ln w="19050" algn="ctr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31" name="Line 13"/>
              <p:cNvSpPr>
                <a:spLocks noChangeShapeType="1"/>
              </p:cNvSpPr>
              <p:nvPr/>
            </p:nvSpPr>
            <p:spPr bwMode="auto">
              <a:xfrm>
                <a:off x="1144465" y="5414303"/>
                <a:ext cx="633413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32" name="Line 14"/>
              <p:cNvSpPr>
                <a:spLocks noChangeShapeType="1"/>
              </p:cNvSpPr>
              <p:nvPr/>
            </p:nvSpPr>
            <p:spPr bwMode="auto">
              <a:xfrm flipV="1">
                <a:off x="1133352" y="5193640"/>
                <a:ext cx="649288" cy="793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33" name="Line 15"/>
              <p:cNvSpPr>
                <a:spLocks noChangeShapeType="1"/>
              </p:cNvSpPr>
              <p:nvPr/>
            </p:nvSpPr>
            <p:spPr bwMode="auto">
              <a:xfrm>
                <a:off x="1757240" y="4617378"/>
                <a:ext cx="7938" cy="28575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34" name="Line 16"/>
              <p:cNvSpPr>
                <a:spLocks noChangeShapeType="1"/>
              </p:cNvSpPr>
              <p:nvPr/>
            </p:nvSpPr>
            <p:spPr bwMode="auto">
              <a:xfrm>
                <a:off x="1752477" y="4598328"/>
                <a:ext cx="9525" cy="9525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35" name="Line 17" descr="右上がり対角線 (太)"/>
              <p:cNvSpPr>
                <a:spLocks noChangeShapeType="1"/>
              </p:cNvSpPr>
              <p:nvPr/>
            </p:nvSpPr>
            <p:spPr bwMode="auto">
              <a:xfrm>
                <a:off x="1147640" y="4545940"/>
                <a:ext cx="630238" cy="476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36" name="Line 18" descr="右上がり対角線 (太)"/>
              <p:cNvSpPr>
                <a:spLocks noChangeShapeType="1"/>
              </p:cNvSpPr>
              <p:nvPr/>
            </p:nvSpPr>
            <p:spPr bwMode="auto">
              <a:xfrm>
                <a:off x="1165102" y="4750728"/>
                <a:ext cx="627063" cy="793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37" name="AutoShape 19" descr="右上がり対角線 (太)"/>
              <p:cNvSpPr>
                <a:spLocks noChangeArrowheads="1"/>
              </p:cNvSpPr>
              <p:nvPr/>
            </p:nvSpPr>
            <p:spPr bwMode="auto">
              <a:xfrm>
                <a:off x="1357190" y="4550703"/>
                <a:ext cx="185738" cy="179388"/>
              </a:xfrm>
              <a:prstGeom prst="downArrow">
                <a:avLst>
                  <a:gd name="adj1" fmla="val 69889"/>
                  <a:gd name="adj2" fmla="val 19278"/>
                </a:avLst>
              </a:prstGeom>
              <a:pattFill prst="wdUpDiag">
                <a:fgClr>
                  <a:srgbClr val="FF0000"/>
                </a:fgClr>
                <a:bgClr>
                  <a:srgbClr val="FFFFFF"/>
                </a:bgClr>
              </a:pattFill>
              <a:ln w="19050" algn="ctr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38" name="Freeform 37"/>
              <p:cNvSpPr>
                <a:spLocks/>
              </p:cNvSpPr>
              <p:nvPr/>
            </p:nvSpPr>
            <p:spPr bwMode="auto">
              <a:xfrm>
                <a:off x="2382715" y="4998378"/>
                <a:ext cx="76200" cy="793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9" y="11"/>
                  </a:cxn>
                  <a:cxn ang="0">
                    <a:pos x="112" y="5"/>
                  </a:cxn>
                </a:cxnLst>
                <a:rect l="0" t="0" r="r" b="b"/>
                <a:pathLst>
                  <a:path w="120" h="11">
                    <a:moveTo>
                      <a:pt x="0" y="0"/>
                    </a:moveTo>
                    <a:cubicBezTo>
                      <a:pt x="35" y="11"/>
                      <a:pt x="31" y="11"/>
                      <a:pt x="89" y="11"/>
                    </a:cubicBezTo>
                    <a:cubicBezTo>
                      <a:pt x="97" y="11"/>
                      <a:pt x="120" y="5"/>
                      <a:pt x="112" y="5"/>
                    </a:cubicBezTo>
                  </a:path>
                </a:pathLst>
              </a:custGeom>
              <a:no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39" name="Line 23"/>
              <p:cNvSpPr>
                <a:spLocks noChangeShapeType="1"/>
              </p:cNvSpPr>
              <p:nvPr/>
            </p:nvSpPr>
            <p:spPr bwMode="auto">
              <a:xfrm>
                <a:off x="2258890" y="4139540"/>
                <a:ext cx="728663" cy="158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en-GB">
                  <a:solidFill>
                    <a:srgbClr val="460000"/>
                  </a:solidFill>
                </a:endParaRPr>
              </a:p>
            </p:txBody>
          </p:sp>
          <p:sp>
            <p:nvSpPr>
              <p:cNvPr id="41" name="Line 24"/>
              <p:cNvSpPr>
                <a:spLocks noChangeShapeType="1"/>
              </p:cNvSpPr>
              <p:nvPr/>
            </p:nvSpPr>
            <p:spPr bwMode="auto">
              <a:xfrm>
                <a:off x="958727" y="5568290"/>
                <a:ext cx="0" cy="41592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43" name="Line 25"/>
              <p:cNvSpPr>
                <a:spLocks noChangeShapeType="1"/>
              </p:cNvSpPr>
              <p:nvPr/>
            </p:nvSpPr>
            <p:spPr bwMode="auto">
              <a:xfrm>
                <a:off x="958727" y="5573053"/>
                <a:ext cx="1127125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44" name="Line 26"/>
              <p:cNvSpPr>
                <a:spLocks noChangeShapeType="1"/>
              </p:cNvSpPr>
              <p:nvPr/>
            </p:nvSpPr>
            <p:spPr bwMode="auto">
              <a:xfrm flipV="1">
                <a:off x="2085852" y="4404653"/>
                <a:ext cx="0" cy="117633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45" name="Line 27"/>
              <p:cNvSpPr>
                <a:spLocks noChangeShapeType="1"/>
              </p:cNvSpPr>
              <p:nvPr/>
            </p:nvSpPr>
            <p:spPr bwMode="auto">
              <a:xfrm>
                <a:off x="2111252" y="4409415"/>
                <a:ext cx="1042988" cy="793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47" name="Line 28"/>
              <p:cNvSpPr>
                <a:spLocks noChangeShapeType="1"/>
              </p:cNvSpPr>
              <p:nvPr/>
            </p:nvSpPr>
            <p:spPr bwMode="auto">
              <a:xfrm>
                <a:off x="3147890" y="4409415"/>
                <a:ext cx="7938" cy="158115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50" name="Text Box 29"/>
              <p:cNvSpPr txBox="1">
                <a:spLocks noChangeArrowheads="1"/>
              </p:cNvSpPr>
              <p:nvPr/>
            </p:nvSpPr>
            <p:spPr bwMode="auto">
              <a:xfrm>
                <a:off x="1101974" y="5723964"/>
                <a:ext cx="823110" cy="36933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ja-JP" dirty="0">
                    <a:solidFill>
                      <a:schemeClr val="tx1"/>
                    </a:solidFill>
                    <a:ea typeface="ＭＳ Ｐゴシック" pitchFamily="50" charset="-128"/>
                  </a:rPr>
                  <a:t>proton</a:t>
                </a:r>
              </a:p>
            </p:txBody>
          </p:sp>
          <p:sp>
            <p:nvSpPr>
              <p:cNvPr id="51" name="Rectangle 30"/>
              <p:cNvSpPr>
                <a:spLocks noChangeArrowheads="1"/>
              </p:cNvSpPr>
              <p:nvPr/>
            </p:nvSpPr>
            <p:spPr bwMode="auto">
              <a:xfrm>
                <a:off x="2110086" y="5723964"/>
                <a:ext cx="940770" cy="36933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ja-JP" dirty="0">
                    <a:solidFill>
                      <a:schemeClr val="tx1"/>
                    </a:solidFill>
                    <a:ea typeface="ＭＳ Ｐゴシック" pitchFamily="50" charset="-128"/>
                  </a:rPr>
                  <a:t>neutron</a:t>
                </a:r>
              </a:p>
            </p:txBody>
          </p:sp>
          <p:sp>
            <p:nvSpPr>
              <p:cNvPr id="54" name="Rectangle 31"/>
              <p:cNvSpPr>
                <a:spLocks noChangeArrowheads="1"/>
              </p:cNvSpPr>
              <p:nvPr/>
            </p:nvSpPr>
            <p:spPr bwMode="auto">
              <a:xfrm>
                <a:off x="2993418" y="3831565"/>
                <a:ext cx="566181" cy="40011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ja-JP" sz="2000" b="1" dirty="0">
                    <a:ea typeface="ＭＳ Ｐゴシック" pitchFamily="50" charset="-128"/>
                  </a:rPr>
                  <a:t>g</a:t>
                </a:r>
                <a:r>
                  <a:rPr lang="en-US" altLang="ja-JP" sz="2000" b="1" baseline="-25000" dirty="0">
                    <a:ea typeface="ＭＳ Ｐゴシック" pitchFamily="50" charset="-128"/>
                  </a:rPr>
                  <a:t>9/2</a:t>
                </a:r>
              </a:p>
            </p:txBody>
          </p:sp>
          <p:sp>
            <p:nvSpPr>
              <p:cNvPr id="56" name="Freeform 20"/>
              <p:cNvSpPr>
                <a:spLocks/>
              </p:cNvSpPr>
              <p:nvPr/>
            </p:nvSpPr>
            <p:spPr bwMode="auto">
              <a:xfrm rot="4812415">
                <a:off x="1842965" y="3812515"/>
                <a:ext cx="420688" cy="127635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9" y="34"/>
                  </a:cxn>
                  <a:cxn ang="0">
                    <a:pos x="28" y="90"/>
                  </a:cxn>
                  <a:cxn ang="0">
                    <a:pos x="16" y="123"/>
                  </a:cxn>
                  <a:cxn ang="0">
                    <a:pos x="44" y="185"/>
                  </a:cxn>
                  <a:cxn ang="0">
                    <a:pos x="95" y="235"/>
                  </a:cxn>
                  <a:cxn ang="0">
                    <a:pos x="123" y="375"/>
                  </a:cxn>
                  <a:cxn ang="0">
                    <a:pos x="162" y="414"/>
                  </a:cxn>
                  <a:cxn ang="0">
                    <a:pos x="184" y="464"/>
                  </a:cxn>
                  <a:cxn ang="0">
                    <a:pos x="162" y="537"/>
                  </a:cxn>
                  <a:cxn ang="0">
                    <a:pos x="235" y="654"/>
                  </a:cxn>
                  <a:cxn ang="0">
                    <a:pos x="246" y="789"/>
                  </a:cxn>
                  <a:cxn ang="0">
                    <a:pos x="274" y="845"/>
                  </a:cxn>
                  <a:cxn ang="0">
                    <a:pos x="324" y="901"/>
                  </a:cxn>
                  <a:cxn ang="0">
                    <a:pos x="302" y="968"/>
                  </a:cxn>
                  <a:cxn ang="0">
                    <a:pos x="307" y="1018"/>
                  </a:cxn>
                  <a:cxn ang="0">
                    <a:pos x="330" y="1046"/>
                  </a:cxn>
                  <a:cxn ang="0">
                    <a:pos x="380" y="1124"/>
                  </a:cxn>
                  <a:cxn ang="0">
                    <a:pos x="352" y="1175"/>
                  </a:cxn>
                  <a:cxn ang="0">
                    <a:pos x="358" y="1236"/>
                  </a:cxn>
                  <a:cxn ang="0">
                    <a:pos x="414" y="1281"/>
                  </a:cxn>
                  <a:cxn ang="0">
                    <a:pos x="408" y="1354"/>
                  </a:cxn>
                  <a:cxn ang="0">
                    <a:pos x="425" y="1449"/>
                  </a:cxn>
                  <a:cxn ang="0">
                    <a:pos x="453" y="1488"/>
                  </a:cxn>
                  <a:cxn ang="0">
                    <a:pos x="464" y="1521"/>
                  </a:cxn>
                  <a:cxn ang="0">
                    <a:pos x="436" y="1588"/>
                  </a:cxn>
                  <a:cxn ang="0">
                    <a:pos x="481" y="1683"/>
                  </a:cxn>
                  <a:cxn ang="0">
                    <a:pos x="492" y="1695"/>
                  </a:cxn>
                  <a:cxn ang="0">
                    <a:pos x="509" y="1706"/>
                  </a:cxn>
                  <a:cxn ang="0">
                    <a:pos x="520" y="1723"/>
                  </a:cxn>
                  <a:cxn ang="0">
                    <a:pos x="520" y="1717"/>
                  </a:cxn>
                </a:cxnLst>
                <a:rect l="0" t="0" r="r" b="b"/>
                <a:pathLst>
                  <a:path w="521" h="1724">
                    <a:moveTo>
                      <a:pt x="0" y="0"/>
                    </a:moveTo>
                    <a:cubicBezTo>
                      <a:pt x="21" y="8"/>
                      <a:pt x="27" y="15"/>
                      <a:pt x="39" y="34"/>
                    </a:cubicBezTo>
                    <a:cubicBezTo>
                      <a:pt x="47" y="60"/>
                      <a:pt x="38" y="67"/>
                      <a:pt x="28" y="90"/>
                    </a:cubicBezTo>
                    <a:cubicBezTo>
                      <a:pt x="23" y="101"/>
                      <a:pt x="16" y="123"/>
                      <a:pt x="16" y="123"/>
                    </a:cubicBezTo>
                    <a:cubicBezTo>
                      <a:pt x="21" y="153"/>
                      <a:pt x="15" y="174"/>
                      <a:pt x="44" y="185"/>
                    </a:cubicBezTo>
                    <a:cubicBezTo>
                      <a:pt x="63" y="202"/>
                      <a:pt x="81" y="213"/>
                      <a:pt x="95" y="235"/>
                    </a:cubicBezTo>
                    <a:cubicBezTo>
                      <a:pt x="109" y="281"/>
                      <a:pt x="74" y="343"/>
                      <a:pt x="123" y="375"/>
                    </a:cubicBezTo>
                    <a:cubicBezTo>
                      <a:pt x="137" y="396"/>
                      <a:pt x="148" y="393"/>
                      <a:pt x="162" y="414"/>
                    </a:cubicBezTo>
                    <a:cubicBezTo>
                      <a:pt x="168" y="433"/>
                      <a:pt x="173" y="447"/>
                      <a:pt x="184" y="464"/>
                    </a:cubicBezTo>
                    <a:cubicBezTo>
                      <a:pt x="179" y="489"/>
                      <a:pt x="169" y="512"/>
                      <a:pt x="162" y="537"/>
                    </a:cubicBezTo>
                    <a:cubicBezTo>
                      <a:pt x="168" y="592"/>
                      <a:pt x="176" y="637"/>
                      <a:pt x="235" y="654"/>
                    </a:cubicBezTo>
                    <a:cubicBezTo>
                      <a:pt x="271" y="694"/>
                      <a:pt x="257" y="738"/>
                      <a:pt x="246" y="789"/>
                    </a:cubicBezTo>
                    <a:cubicBezTo>
                      <a:pt x="250" y="818"/>
                      <a:pt x="246" y="835"/>
                      <a:pt x="274" y="845"/>
                    </a:cubicBezTo>
                    <a:cubicBezTo>
                      <a:pt x="293" y="864"/>
                      <a:pt x="306" y="882"/>
                      <a:pt x="324" y="901"/>
                    </a:cubicBezTo>
                    <a:cubicBezTo>
                      <a:pt x="319" y="930"/>
                      <a:pt x="321" y="947"/>
                      <a:pt x="302" y="968"/>
                    </a:cubicBezTo>
                    <a:cubicBezTo>
                      <a:pt x="304" y="985"/>
                      <a:pt x="303" y="1002"/>
                      <a:pt x="307" y="1018"/>
                    </a:cubicBezTo>
                    <a:cubicBezTo>
                      <a:pt x="311" y="1035"/>
                      <a:pt x="321" y="1034"/>
                      <a:pt x="330" y="1046"/>
                    </a:cubicBezTo>
                    <a:cubicBezTo>
                      <a:pt x="347" y="1068"/>
                      <a:pt x="371" y="1097"/>
                      <a:pt x="380" y="1124"/>
                    </a:cubicBezTo>
                    <a:cubicBezTo>
                      <a:pt x="374" y="1147"/>
                      <a:pt x="368" y="1158"/>
                      <a:pt x="352" y="1175"/>
                    </a:cubicBezTo>
                    <a:cubicBezTo>
                      <a:pt x="354" y="1195"/>
                      <a:pt x="352" y="1216"/>
                      <a:pt x="358" y="1236"/>
                    </a:cubicBezTo>
                    <a:cubicBezTo>
                      <a:pt x="358" y="1237"/>
                      <a:pt x="410" y="1278"/>
                      <a:pt x="414" y="1281"/>
                    </a:cubicBezTo>
                    <a:cubicBezTo>
                      <a:pt x="430" y="1306"/>
                      <a:pt x="429" y="1331"/>
                      <a:pt x="408" y="1354"/>
                    </a:cubicBezTo>
                    <a:cubicBezTo>
                      <a:pt x="399" y="1388"/>
                      <a:pt x="401" y="1423"/>
                      <a:pt x="425" y="1449"/>
                    </a:cubicBezTo>
                    <a:cubicBezTo>
                      <a:pt x="431" y="1468"/>
                      <a:pt x="439" y="1475"/>
                      <a:pt x="453" y="1488"/>
                    </a:cubicBezTo>
                    <a:cubicBezTo>
                      <a:pt x="456" y="1499"/>
                      <a:pt x="464" y="1509"/>
                      <a:pt x="464" y="1521"/>
                    </a:cubicBezTo>
                    <a:cubicBezTo>
                      <a:pt x="464" y="1541"/>
                      <a:pt x="447" y="1572"/>
                      <a:pt x="436" y="1588"/>
                    </a:cubicBezTo>
                    <a:cubicBezTo>
                      <a:pt x="440" y="1620"/>
                      <a:pt x="446" y="1673"/>
                      <a:pt x="481" y="1683"/>
                    </a:cubicBezTo>
                    <a:cubicBezTo>
                      <a:pt x="485" y="1687"/>
                      <a:pt x="488" y="1692"/>
                      <a:pt x="492" y="1695"/>
                    </a:cubicBezTo>
                    <a:cubicBezTo>
                      <a:pt x="497" y="1699"/>
                      <a:pt x="504" y="1701"/>
                      <a:pt x="509" y="1706"/>
                    </a:cubicBezTo>
                    <a:cubicBezTo>
                      <a:pt x="514" y="1711"/>
                      <a:pt x="515" y="1718"/>
                      <a:pt x="520" y="1723"/>
                    </a:cubicBezTo>
                    <a:cubicBezTo>
                      <a:pt x="521" y="1724"/>
                      <a:pt x="520" y="1719"/>
                      <a:pt x="520" y="1717"/>
                    </a:cubicBez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65" name="Freeform 22"/>
              <p:cNvSpPr>
                <a:spLocks/>
              </p:cNvSpPr>
              <p:nvPr/>
            </p:nvSpPr>
            <p:spPr bwMode="auto">
              <a:xfrm rot="3705417" flipH="1" flipV="1">
                <a:off x="1877890" y="3876015"/>
                <a:ext cx="363538" cy="1560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4" y="41"/>
                  </a:cxn>
                  <a:cxn ang="0">
                    <a:pos x="48" y="129"/>
                  </a:cxn>
                  <a:cxn ang="0">
                    <a:pos x="34" y="169"/>
                  </a:cxn>
                  <a:cxn ang="0">
                    <a:pos x="41" y="197"/>
                  </a:cxn>
                  <a:cxn ang="0">
                    <a:pos x="81" y="224"/>
                  </a:cxn>
                  <a:cxn ang="0">
                    <a:pos x="95" y="244"/>
                  </a:cxn>
                  <a:cxn ang="0">
                    <a:pos x="109" y="285"/>
                  </a:cxn>
                  <a:cxn ang="0">
                    <a:pos x="88" y="359"/>
                  </a:cxn>
                  <a:cxn ang="0">
                    <a:pos x="81" y="380"/>
                  </a:cxn>
                  <a:cxn ang="0">
                    <a:pos x="136" y="474"/>
                  </a:cxn>
                  <a:cxn ang="0">
                    <a:pos x="142" y="556"/>
                  </a:cxn>
                  <a:cxn ang="0">
                    <a:pos x="115" y="596"/>
                  </a:cxn>
                  <a:cxn ang="0">
                    <a:pos x="142" y="691"/>
                  </a:cxn>
                  <a:cxn ang="0">
                    <a:pos x="176" y="752"/>
                  </a:cxn>
                  <a:cxn ang="0">
                    <a:pos x="122" y="847"/>
                  </a:cxn>
                  <a:cxn ang="0">
                    <a:pos x="122" y="928"/>
                  </a:cxn>
                  <a:cxn ang="0">
                    <a:pos x="142" y="935"/>
                  </a:cxn>
                  <a:cxn ang="0">
                    <a:pos x="163" y="949"/>
                  </a:cxn>
                  <a:cxn ang="0">
                    <a:pos x="197" y="1010"/>
                  </a:cxn>
                  <a:cxn ang="0">
                    <a:pos x="183" y="1064"/>
                  </a:cxn>
                  <a:cxn ang="0">
                    <a:pos x="156" y="1105"/>
                  </a:cxn>
                  <a:cxn ang="0">
                    <a:pos x="190" y="1152"/>
                  </a:cxn>
                  <a:cxn ang="0">
                    <a:pos x="203" y="1172"/>
                  </a:cxn>
                  <a:cxn ang="0">
                    <a:pos x="224" y="1186"/>
                  </a:cxn>
                  <a:cxn ang="0">
                    <a:pos x="237" y="1227"/>
                  </a:cxn>
                  <a:cxn ang="0">
                    <a:pos x="231" y="1254"/>
                  </a:cxn>
                  <a:cxn ang="0">
                    <a:pos x="203" y="1294"/>
                  </a:cxn>
                  <a:cxn ang="0">
                    <a:pos x="183" y="1355"/>
                  </a:cxn>
                  <a:cxn ang="0">
                    <a:pos x="258" y="1410"/>
                  </a:cxn>
                  <a:cxn ang="0">
                    <a:pos x="237" y="1484"/>
                  </a:cxn>
                  <a:cxn ang="0">
                    <a:pos x="203" y="1545"/>
                  </a:cxn>
                  <a:cxn ang="0">
                    <a:pos x="217" y="1565"/>
                  </a:cxn>
                  <a:cxn ang="0">
                    <a:pos x="258" y="1579"/>
                  </a:cxn>
                  <a:cxn ang="0">
                    <a:pos x="271" y="1579"/>
                  </a:cxn>
                </a:cxnLst>
                <a:rect l="0" t="0" r="r" b="b"/>
                <a:pathLst>
                  <a:path w="281" h="1607">
                    <a:moveTo>
                      <a:pt x="0" y="0"/>
                    </a:moveTo>
                    <a:cubicBezTo>
                      <a:pt x="16" y="23"/>
                      <a:pt x="31" y="25"/>
                      <a:pt x="54" y="41"/>
                    </a:cubicBezTo>
                    <a:cubicBezTo>
                      <a:pt x="73" y="97"/>
                      <a:pt x="71" y="77"/>
                      <a:pt x="48" y="129"/>
                    </a:cubicBezTo>
                    <a:cubicBezTo>
                      <a:pt x="42" y="142"/>
                      <a:pt x="34" y="169"/>
                      <a:pt x="34" y="169"/>
                    </a:cubicBezTo>
                    <a:cubicBezTo>
                      <a:pt x="36" y="178"/>
                      <a:pt x="35" y="190"/>
                      <a:pt x="41" y="197"/>
                    </a:cubicBezTo>
                    <a:cubicBezTo>
                      <a:pt x="51" y="209"/>
                      <a:pt x="81" y="224"/>
                      <a:pt x="81" y="224"/>
                    </a:cubicBezTo>
                    <a:cubicBezTo>
                      <a:pt x="86" y="231"/>
                      <a:pt x="92" y="237"/>
                      <a:pt x="95" y="244"/>
                    </a:cubicBezTo>
                    <a:cubicBezTo>
                      <a:pt x="101" y="257"/>
                      <a:pt x="109" y="285"/>
                      <a:pt x="109" y="285"/>
                    </a:cubicBezTo>
                    <a:cubicBezTo>
                      <a:pt x="99" y="335"/>
                      <a:pt x="106" y="306"/>
                      <a:pt x="88" y="359"/>
                    </a:cubicBezTo>
                    <a:cubicBezTo>
                      <a:pt x="86" y="366"/>
                      <a:pt x="81" y="380"/>
                      <a:pt x="81" y="380"/>
                    </a:cubicBezTo>
                    <a:cubicBezTo>
                      <a:pt x="89" y="423"/>
                      <a:pt x="99" y="451"/>
                      <a:pt x="136" y="474"/>
                    </a:cubicBezTo>
                    <a:cubicBezTo>
                      <a:pt x="145" y="505"/>
                      <a:pt x="156" y="522"/>
                      <a:pt x="142" y="556"/>
                    </a:cubicBezTo>
                    <a:cubicBezTo>
                      <a:pt x="136" y="571"/>
                      <a:pt x="115" y="596"/>
                      <a:pt x="115" y="596"/>
                    </a:cubicBezTo>
                    <a:cubicBezTo>
                      <a:pt x="102" y="643"/>
                      <a:pt x="95" y="661"/>
                      <a:pt x="142" y="691"/>
                    </a:cubicBezTo>
                    <a:cubicBezTo>
                      <a:pt x="174" y="738"/>
                      <a:pt x="165" y="716"/>
                      <a:pt x="176" y="752"/>
                    </a:cubicBezTo>
                    <a:cubicBezTo>
                      <a:pt x="168" y="787"/>
                      <a:pt x="157" y="835"/>
                      <a:pt x="122" y="847"/>
                    </a:cubicBezTo>
                    <a:cubicBezTo>
                      <a:pt x="111" y="877"/>
                      <a:pt x="105" y="886"/>
                      <a:pt x="122" y="928"/>
                    </a:cubicBezTo>
                    <a:cubicBezTo>
                      <a:pt x="125" y="935"/>
                      <a:pt x="136" y="932"/>
                      <a:pt x="142" y="935"/>
                    </a:cubicBezTo>
                    <a:cubicBezTo>
                      <a:pt x="149" y="939"/>
                      <a:pt x="156" y="944"/>
                      <a:pt x="163" y="949"/>
                    </a:cubicBezTo>
                    <a:cubicBezTo>
                      <a:pt x="194" y="995"/>
                      <a:pt x="185" y="974"/>
                      <a:pt x="197" y="1010"/>
                    </a:cubicBezTo>
                    <a:cubicBezTo>
                      <a:pt x="195" y="1021"/>
                      <a:pt x="190" y="1051"/>
                      <a:pt x="183" y="1064"/>
                    </a:cubicBezTo>
                    <a:cubicBezTo>
                      <a:pt x="175" y="1078"/>
                      <a:pt x="156" y="1105"/>
                      <a:pt x="156" y="1105"/>
                    </a:cubicBezTo>
                    <a:cubicBezTo>
                      <a:pt x="172" y="1152"/>
                      <a:pt x="157" y="1140"/>
                      <a:pt x="190" y="1152"/>
                    </a:cubicBezTo>
                    <a:cubicBezTo>
                      <a:pt x="194" y="1159"/>
                      <a:pt x="197" y="1166"/>
                      <a:pt x="203" y="1172"/>
                    </a:cubicBezTo>
                    <a:cubicBezTo>
                      <a:pt x="209" y="1178"/>
                      <a:pt x="219" y="1180"/>
                      <a:pt x="224" y="1186"/>
                    </a:cubicBezTo>
                    <a:cubicBezTo>
                      <a:pt x="227" y="1189"/>
                      <a:pt x="236" y="1224"/>
                      <a:pt x="237" y="1227"/>
                    </a:cubicBezTo>
                    <a:cubicBezTo>
                      <a:pt x="235" y="1236"/>
                      <a:pt x="235" y="1246"/>
                      <a:pt x="231" y="1254"/>
                    </a:cubicBezTo>
                    <a:cubicBezTo>
                      <a:pt x="224" y="1269"/>
                      <a:pt x="203" y="1294"/>
                      <a:pt x="203" y="1294"/>
                    </a:cubicBezTo>
                    <a:cubicBezTo>
                      <a:pt x="197" y="1315"/>
                      <a:pt x="183" y="1355"/>
                      <a:pt x="183" y="1355"/>
                    </a:cubicBezTo>
                    <a:cubicBezTo>
                      <a:pt x="204" y="1386"/>
                      <a:pt x="229" y="1390"/>
                      <a:pt x="258" y="1410"/>
                    </a:cubicBezTo>
                    <a:cubicBezTo>
                      <a:pt x="271" y="1452"/>
                      <a:pt x="281" y="1457"/>
                      <a:pt x="237" y="1484"/>
                    </a:cubicBezTo>
                    <a:cubicBezTo>
                      <a:pt x="206" y="1531"/>
                      <a:pt x="215" y="1510"/>
                      <a:pt x="203" y="1545"/>
                    </a:cubicBezTo>
                    <a:cubicBezTo>
                      <a:pt x="208" y="1552"/>
                      <a:pt x="210" y="1561"/>
                      <a:pt x="217" y="1565"/>
                    </a:cubicBezTo>
                    <a:cubicBezTo>
                      <a:pt x="229" y="1573"/>
                      <a:pt x="258" y="1579"/>
                      <a:pt x="258" y="1579"/>
                    </a:cubicBezTo>
                    <a:cubicBezTo>
                      <a:pt x="275" y="1605"/>
                      <a:pt x="271" y="1607"/>
                      <a:pt x="271" y="1579"/>
                    </a:cubicBez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en-GB"/>
              </a:p>
            </p:txBody>
          </p:sp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3"/>
          <a:srcRect l="20380" t="2701" r="17644" b="19720"/>
          <a:stretch/>
        </p:blipFill>
        <p:spPr>
          <a:xfrm>
            <a:off x="5796136" y="2636912"/>
            <a:ext cx="3087880" cy="2295559"/>
          </a:xfrm>
          <a:prstGeom prst="rect">
            <a:avLst/>
          </a:prstGeom>
          <a:ln w="25400">
            <a:solidFill>
              <a:srgbClr val="116E8A"/>
            </a:solidFill>
          </a:ln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867" y="2682277"/>
            <a:ext cx="2258891" cy="2258891"/>
          </a:xfrm>
          <a:prstGeom prst="rect">
            <a:avLst/>
          </a:prstGeom>
          <a:ln w="25400">
            <a:solidFill>
              <a:srgbClr val="116E8A"/>
            </a:solidFill>
          </a:ln>
        </p:spPr>
      </p:pic>
      <p:sp>
        <p:nvSpPr>
          <p:cNvPr id="68" name="TextBox 67"/>
          <p:cNvSpPr txBox="1"/>
          <p:nvPr/>
        </p:nvSpPr>
        <p:spPr>
          <a:xfrm>
            <a:off x="6516216" y="4941168"/>
            <a:ext cx="20026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/>
              <a:t>K. Sieja, F. Nowacki, </a:t>
            </a:r>
          </a:p>
          <a:p>
            <a:r>
              <a:rPr lang="pl-PL" sz="1400" dirty="0" smtClean="0"/>
              <a:t>PRC 81</a:t>
            </a:r>
            <a:r>
              <a:rPr lang="pl-PL" sz="1400" dirty="0"/>
              <a:t> </a:t>
            </a:r>
            <a:r>
              <a:rPr lang="pl-PL" sz="1400" dirty="0" smtClean="0"/>
              <a:t>(2010) </a:t>
            </a:r>
            <a:r>
              <a:rPr lang="pl-PL" sz="1400" dirty="0"/>
              <a:t>061303(R</a:t>
            </a:r>
            <a:r>
              <a:rPr lang="pl-PL" sz="1400" dirty="0" smtClean="0"/>
              <a:t>)</a:t>
            </a:r>
            <a:endParaRPr lang="pl-PL" sz="1400" dirty="0"/>
          </a:p>
        </p:txBody>
      </p:sp>
      <p:sp>
        <p:nvSpPr>
          <p:cNvPr id="69" name="TextBox 68"/>
          <p:cNvSpPr txBox="1"/>
          <p:nvPr/>
        </p:nvSpPr>
        <p:spPr>
          <a:xfrm>
            <a:off x="3635896" y="4986109"/>
            <a:ext cx="18678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/>
              <a:t>T. </a:t>
            </a:r>
            <a:r>
              <a:rPr lang="nb-NO" sz="1400" dirty="0" err="1"/>
              <a:t>Otsuka</a:t>
            </a:r>
            <a:r>
              <a:rPr lang="nb-NO" sz="1400" dirty="0"/>
              <a:t>, et al., </a:t>
            </a:r>
          </a:p>
          <a:p>
            <a:r>
              <a:rPr lang="nb-NO" sz="1400" dirty="0" smtClean="0"/>
              <a:t>PRL 104 (2010) 012501</a:t>
            </a:r>
            <a:endParaRPr lang="nb-NO" sz="1400" dirty="0"/>
          </a:p>
        </p:txBody>
      </p:sp>
      <p:sp>
        <p:nvSpPr>
          <p:cNvPr id="108" name="Oval 107"/>
          <p:cNvSpPr/>
          <p:nvPr/>
        </p:nvSpPr>
        <p:spPr>
          <a:xfrm>
            <a:off x="1007616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109" name="Oval 108"/>
          <p:cNvSpPr/>
          <p:nvPr/>
        </p:nvSpPr>
        <p:spPr>
          <a:xfrm>
            <a:off x="1151632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076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Shell evolution towards </a:t>
            </a:r>
            <a:r>
              <a:rPr lang="en-GB" baseline="30000" dirty="0"/>
              <a:t>78</a:t>
            </a:r>
            <a:r>
              <a:rPr lang="en-GB" dirty="0"/>
              <a:t>Ni</a:t>
            </a:r>
          </a:p>
        </p:txBody>
      </p:sp>
      <p:grpSp>
        <p:nvGrpSpPr>
          <p:cNvPr id="58" name="Group 57"/>
          <p:cNvGrpSpPr/>
          <p:nvPr/>
        </p:nvGrpSpPr>
        <p:grpSpPr>
          <a:xfrm>
            <a:off x="3707904" y="710543"/>
            <a:ext cx="5040560" cy="1680165"/>
            <a:chOff x="3869689" y="1720667"/>
            <a:chExt cx="5040560" cy="1680165"/>
          </a:xfrm>
        </p:grpSpPr>
        <p:grpSp>
          <p:nvGrpSpPr>
            <p:cNvPr id="59" name="Group 58"/>
            <p:cNvGrpSpPr/>
            <p:nvPr/>
          </p:nvGrpSpPr>
          <p:grpSpPr>
            <a:xfrm>
              <a:off x="3869689" y="1976357"/>
              <a:ext cx="5040560" cy="1424475"/>
              <a:chOff x="3635896" y="1556792"/>
              <a:chExt cx="5364088" cy="1515905"/>
            </a:xfrm>
          </p:grpSpPr>
          <p:pic>
            <p:nvPicPr>
              <p:cNvPr id="61" name="Picture 60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16747" t="35910" r="37275" b="43300"/>
              <a:stretch>
                <a:fillRect/>
              </a:stretch>
            </p:blipFill>
            <p:spPr bwMode="auto">
              <a:xfrm>
                <a:off x="3635896" y="1556792"/>
                <a:ext cx="5364088" cy="15159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2" name="Rectangle 61"/>
              <p:cNvSpPr/>
              <p:nvPr/>
            </p:nvSpPr>
            <p:spPr>
              <a:xfrm>
                <a:off x="3635896" y="2276872"/>
                <a:ext cx="5328591" cy="432048"/>
              </a:xfrm>
              <a:prstGeom prst="rect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63" name="Straight Arrow Connector 62"/>
              <p:cNvCxnSpPr/>
              <p:nvPr/>
            </p:nvCxnSpPr>
            <p:spPr>
              <a:xfrm>
                <a:off x="4644008" y="2564904"/>
                <a:ext cx="3816424" cy="1588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headEnd type="none" w="med" len="med"/>
                <a:tailEnd type="triangl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cxnSp>
          <p:nvCxnSpPr>
            <p:cNvPr id="60" name="Straight Arrow Connector 59"/>
            <p:cNvCxnSpPr/>
            <p:nvPr/>
          </p:nvCxnSpPr>
          <p:spPr>
            <a:xfrm rot="5400000">
              <a:off x="7837776" y="2260667"/>
              <a:ext cx="1080000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64" name="TextBox 63"/>
          <p:cNvSpPr txBox="1"/>
          <p:nvPr/>
        </p:nvSpPr>
        <p:spPr>
          <a:xfrm>
            <a:off x="429308" y="1189201"/>
            <a:ext cx="284654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71463" lvl="1" indent="-271463">
              <a:spcAft>
                <a:spcPts val="1200"/>
              </a:spcAft>
              <a:buClr>
                <a:srgbClr val="116E8A"/>
              </a:buClr>
              <a:buFont typeface="Calibri" pitchFamily="34" charset="0"/>
              <a:buChar char="●"/>
            </a:pPr>
            <a:r>
              <a:rPr lang="en-US" sz="2000" dirty="0" smtClean="0"/>
              <a:t>Migration of πf</a:t>
            </a:r>
            <a:r>
              <a:rPr lang="en-US" sz="2000" baseline="-25000" dirty="0" smtClean="0"/>
              <a:t>7/2</a:t>
            </a:r>
            <a:r>
              <a:rPr lang="en-US" sz="2000" dirty="0" smtClean="0"/>
              <a:t>, πf</a:t>
            </a:r>
            <a:r>
              <a:rPr lang="en-US" sz="2000" baseline="-25000" dirty="0" smtClean="0"/>
              <a:t>5/2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/>
              <a:t>as νg</a:t>
            </a:r>
            <a:r>
              <a:rPr lang="en-US" sz="2000" baseline="-25000" dirty="0" smtClean="0"/>
              <a:t>9/2</a:t>
            </a:r>
            <a:r>
              <a:rPr lang="en-US" sz="2000" dirty="0" smtClean="0"/>
              <a:t> is filled</a:t>
            </a:r>
            <a:br>
              <a:rPr lang="en-US" sz="2000" dirty="0" smtClean="0"/>
            </a:br>
            <a:r>
              <a:rPr lang="en-US" sz="2000" dirty="0" smtClean="0"/>
              <a:t>(tensor interaction)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05386" y="2611584"/>
            <a:ext cx="3070470" cy="2312963"/>
            <a:chOff x="455001" y="2780928"/>
            <a:chExt cx="3070470" cy="2312963"/>
          </a:xfrm>
        </p:grpSpPr>
        <p:sp>
          <p:nvSpPr>
            <p:cNvPr id="20" name="Rectangle 19"/>
            <p:cNvSpPr/>
            <p:nvPr/>
          </p:nvSpPr>
          <p:spPr>
            <a:xfrm>
              <a:off x="455001" y="2861643"/>
              <a:ext cx="3043974" cy="2232248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116E8A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505424" y="2780928"/>
              <a:ext cx="3020047" cy="2261731"/>
              <a:chOff x="539552" y="3831565"/>
              <a:chExt cx="3020047" cy="2261731"/>
            </a:xfrm>
          </p:grpSpPr>
          <p:sp>
            <p:nvSpPr>
              <p:cNvPr id="22" name="Text Box 4"/>
              <p:cNvSpPr txBox="1">
                <a:spLocks noChangeArrowheads="1"/>
              </p:cNvSpPr>
              <p:nvPr/>
            </p:nvSpPr>
            <p:spPr bwMode="auto">
              <a:xfrm>
                <a:off x="539552" y="4330040"/>
                <a:ext cx="682625" cy="40011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/>
                <a:r>
                  <a:rPr lang="en-US" altLang="ja-JP" sz="2000" b="1" dirty="0">
                    <a:ea typeface="ＭＳ Ｐゴシック" pitchFamily="50" charset="-128"/>
                  </a:rPr>
                  <a:t>f</a:t>
                </a:r>
                <a:r>
                  <a:rPr lang="en-US" altLang="ja-JP" sz="2000" b="1" baseline="-25000" dirty="0">
                    <a:ea typeface="ＭＳ Ｐゴシック" pitchFamily="50" charset="-128"/>
                  </a:rPr>
                  <a:t>5/2</a:t>
                </a:r>
              </a:p>
            </p:txBody>
          </p:sp>
          <p:sp>
            <p:nvSpPr>
              <p:cNvPr id="23" name="Rectangle 5"/>
              <p:cNvSpPr>
                <a:spLocks noChangeArrowheads="1"/>
              </p:cNvSpPr>
              <p:nvPr/>
            </p:nvSpPr>
            <p:spPr bwMode="auto">
              <a:xfrm>
                <a:off x="571302" y="5026953"/>
                <a:ext cx="674688" cy="40011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/>
                <a:r>
                  <a:rPr lang="en-US" altLang="ja-JP" sz="2000" b="1">
                    <a:ea typeface="ＭＳ Ｐゴシック" pitchFamily="50" charset="-128"/>
                  </a:rPr>
                  <a:t>f</a:t>
                </a:r>
                <a:r>
                  <a:rPr lang="en-US" altLang="ja-JP" sz="2000" b="1" baseline="-25000">
                    <a:ea typeface="ＭＳ Ｐゴシック" pitchFamily="50" charset="-128"/>
                  </a:rPr>
                  <a:t>7/2</a:t>
                </a:r>
              </a:p>
            </p:txBody>
          </p:sp>
          <p:sp>
            <p:nvSpPr>
              <p:cNvPr id="24" name="Freeform 6"/>
              <p:cNvSpPr>
                <a:spLocks/>
              </p:cNvSpPr>
              <p:nvPr/>
            </p:nvSpPr>
            <p:spPr bwMode="auto">
              <a:xfrm>
                <a:off x="1923927" y="4593565"/>
                <a:ext cx="206375" cy="66040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56" y="15"/>
                  </a:cxn>
                  <a:cxn ang="0">
                    <a:pos x="73" y="66"/>
                  </a:cxn>
                  <a:cxn ang="0">
                    <a:pos x="118" y="194"/>
                  </a:cxn>
                  <a:cxn ang="0">
                    <a:pos x="151" y="245"/>
                  </a:cxn>
                  <a:cxn ang="0">
                    <a:pos x="179" y="429"/>
                  </a:cxn>
                  <a:cxn ang="0">
                    <a:pos x="202" y="463"/>
                  </a:cxn>
                  <a:cxn ang="0">
                    <a:pos x="235" y="485"/>
                  </a:cxn>
                  <a:cxn ang="0">
                    <a:pos x="258" y="547"/>
                  </a:cxn>
                  <a:cxn ang="0">
                    <a:pos x="297" y="720"/>
                  </a:cxn>
                  <a:cxn ang="0">
                    <a:pos x="291" y="793"/>
                  </a:cxn>
                  <a:cxn ang="0">
                    <a:pos x="325" y="865"/>
                  </a:cxn>
                  <a:cxn ang="0">
                    <a:pos x="330" y="882"/>
                  </a:cxn>
                  <a:cxn ang="0">
                    <a:pos x="325" y="910"/>
                  </a:cxn>
                </a:cxnLst>
                <a:rect l="0" t="0" r="r" b="b"/>
                <a:pathLst>
                  <a:path w="330" h="910">
                    <a:moveTo>
                      <a:pt x="0" y="4"/>
                    </a:moveTo>
                    <a:cubicBezTo>
                      <a:pt x="19" y="7"/>
                      <a:pt x="45" y="0"/>
                      <a:pt x="56" y="15"/>
                    </a:cubicBezTo>
                    <a:cubicBezTo>
                      <a:pt x="60" y="20"/>
                      <a:pt x="70" y="54"/>
                      <a:pt x="73" y="66"/>
                    </a:cubicBezTo>
                    <a:cubicBezTo>
                      <a:pt x="63" y="124"/>
                      <a:pt x="57" y="176"/>
                      <a:pt x="118" y="194"/>
                    </a:cubicBezTo>
                    <a:cubicBezTo>
                      <a:pt x="135" y="211"/>
                      <a:pt x="138" y="225"/>
                      <a:pt x="151" y="245"/>
                    </a:cubicBezTo>
                    <a:cubicBezTo>
                      <a:pt x="166" y="302"/>
                      <a:pt x="122" y="390"/>
                      <a:pt x="179" y="429"/>
                    </a:cubicBezTo>
                    <a:cubicBezTo>
                      <a:pt x="186" y="449"/>
                      <a:pt x="183" y="448"/>
                      <a:pt x="202" y="463"/>
                    </a:cubicBezTo>
                    <a:cubicBezTo>
                      <a:pt x="212" y="471"/>
                      <a:pt x="235" y="485"/>
                      <a:pt x="235" y="485"/>
                    </a:cubicBezTo>
                    <a:cubicBezTo>
                      <a:pt x="249" y="506"/>
                      <a:pt x="253" y="522"/>
                      <a:pt x="258" y="547"/>
                    </a:cubicBezTo>
                    <a:cubicBezTo>
                      <a:pt x="262" y="661"/>
                      <a:pt x="230" y="676"/>
                      <a:pt x="297" y="720"/>
                    </a:cubicBezTo>
                    <a:cubicBezTo>
                      <a:pt x="305" y="746"/>
                      <a:pt x="300" y="768"/>
                      <a:pt x="291" y="793"/>
                    </a:cubicBezTo>
                    <a:cubicBezTo>
                      <a:pt x="302" y="881"/>
                      <a:pt x="290" y="814"/>
                      <a:pt x="325" y="865"/>
                    </a:cubicBezTo>
                    <a:cubicBezTo>
                      <a:pt x="327" y="871"/>
                      <a:pt x="330" y="876"/>
                      <a:pt x="330" y="882"/>
                    </a:cubicBezTo>
                    <a:cubicBezTo>
                      <a:pt x="330" y="891"/>
                      <a:pt x="325" y="910"/>
                      <a:pt x="325" y="910"/>
                    </a:cubicBezTo>
                  </a:path>
                </a:pathLst>
              </a:custGeom>
              <a:no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25" name="Line 8"/>
              <p:cNvSpPr>
                <a:spLocks noChangeShapeType="1"/>
              </p:cNvSpPr>
              <p:nvPr/>
            </p:nvSpPr>
            <p:spPr bwMode="auto">
              <a:xfrm flipV="1">
                <a:off x="1581027" y="3968090"/>
                <a:ext cx="244475" cy="149225"/>
              </a:xfrm>
              <a:prstGeom prst="line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26" name="Line 9"/>
              <p:cNvSpPr>
                <a:spLocks noChangeShapeType="1"/>
              </p:cNvSpPr>
              <p:nvPr/>
            </p:nvSpPr>
            <p:spPr bwMode="auto">
              <a:xfrm>
                <a:off x="1723902" y="4572928"/>
                <a:ext cx="590550" cy="49213"/>
              </a:xfrm>
              <a:prstGeom prst="line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28" name="Line 10"/>
              <p:cNvSpPr>
                <a:spLocks noChangeShapeType="1"/>
              </p:cNvSpPr>
              <p:nvPr/>
            </p:nvSpPr>
            <p:spPr bwMode="auto">
              <a:xfrm>
                <a:off x="1725490" y="4577690"/>
                <a:ext cx="1031875" cy="30163"/>
              </a:xfrm>
              <a:prstGeom prst="line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29" name="Line 11"/>
              <p:cNvSpPr>
                <a:spLocks noChangeShapeType="1"/>
              </p:cNvSpPr>
              <p:nvPr/>
            </p:nvSpPr>
            <p:spPr bwMode="auto">
              <a:xfrm>
                <a:off x="1806452" y="4574515"/>
                <a:ext cx="608013" cy="25400"/>
              </a:xfrm>
              <a:prstGeom prst="line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30" name="AutoShape 12" descr="右下がり対角線 (太)"/>
              <p:cNvSpPr>
                <a:spLocks noChangeArrowheads="1"/>
              </p:cNvSpPr>
              <p:nvPr/>
            </p:nvSpPr>
            <p:spPr bwMode="auto">
              <a:xfrm>
                <a:off x="1344490" y="5204753"/>
                <a:ext cx="198438" cy="209550"/>
              </a:xfrm>
              <a:prstGeom prst="upArrow">
                <a:avLst>
                  <a:gd name="adj1" fmla="val 65852"/>
                  <a:gd name="adj2" fmla="val 26581"/>
                </a:avLst>
              </a:prstGeom>
              <a:pattFill prst="wdDnDiag">
                <a:fgClr>
                  <a:srgbClr val="FF0000"/>
                </a:fgClr>
                <a:bgClr>
                  <a:srgbClr val="FFFFFF"/>
                </a:bgClr>
              </a:pattFill>
              <a:ln w="19050" algn="ctr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31" name="Line 13"/>
              <p:cNvSpPr>
                <a:spLocks noChangeShapeType="1"/>
              </p:cNvSpPr>
              <p:nvPr/>
            </p:nvSpPr>
            <p:spPr bwMode="auto">
              <a:xfrm>
                <a:off x="1144465" y="5414303"/>
                <a:ext cx="633413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32" name="Line 14"/>
              <p:cNvSpPr>
                <a:spLocks noChangeShapeType="1"/>
              </p:cNvSpPr>
              <p:nvPr/>
            </p:nvSpPr>
            <p:spPr bwMode="auto">
              <a:xfrm flipV="1">
                <a:off x="1133352" y="5193640"/>
                <a:ext cx="649288" cy="793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33" name="Line 15"/>
              <p:cNvSpPr>
                <a:spLocks noChangeShapeType="1"/>
              </p:cNvSpPr>
              <p:nvPr/>
            </p:nvSpPr>
            <p:spPr bwMode="auto">
              <a:xfrm>
                <a:off x="1757240" y="4617378"/>
                <a:ext cx="7938" cy="28575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34" name="Line 16"/>
              <p:cNvSpPr>
                <a:spLocks noChangeShapeType="1"/>
              </p:cNvSpPr>
              <p:nvPr/>
            </p:nvSpPr>
            <p:spPr bwMode="auto">
              <a:xfrm>
                <a:off x="1752477" y="4598328"/>
                <a:ext cx="9525" cy="9525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35" name="Line 17" descr="右上がり対角線 (太)"/>
              <p:cNvSpPr>
                <a:spLocks noChangeShapeType="1"/>
              </p:cNvSpPr>
              <p:nvPr/>
            </p:nvSpPr>
            <p:spPr bwMode="auto">
              <a:xfrm>
                <a:off x="1147640" y="4545940"/>
                <a:ext cx="630238" cy="476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36" name="Line 18" descr="右上がり対角線 (太)"/>
              <p:cNvSpPr>
                <a:spLocks noChangeShapeType="1"/>
              </p:cNvSpPr>
              <p:nvPr/>
            </p:nvSpPr>
            <p:spPr bwMode="auto">
              <a:xfrm>
                <a:off x="1165102" y="4750728"/>
                <a:ext cx="627063" cy="793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37" name="AutoShape 19" descr="右上がり対角線 (太)"/>
              <p:cNvSpPr>
                <a:spLocks noChangeArrowheads="1"/>
              </p:cNvSpPr>
              <p:nvPr/>
            </p:nvSpPr>
            <p:spPr bwMode="auto">
              <a:xfrm>
                <a:off x="1357190" y="4550703"/>
                <a:ext cx="185738" cy="179388"/>
              </a:xfrm>
              <a:prstGeom prst="downArrow">
                <a:avLst>
                  <a:gd name="adj1" fmla="val 69889"/>
                  <a:gd name="adj2" fmla="val 19278"/>
                </a:avLst>
              </a:prstGeom>
              <a:pattFill prst="wdUpDiag">
                <a:fgClr>
                  <a:srgbClr val="FF0000"/>
                </a:fgClr>
                <a:bgClr>
                  <a:srgbClr val="FFFFFF"/>
                </a:bgClr>
              </a:pattFill>
              <a:ln w="19050" algn="ctr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38" name="Freeform 37"/>
              <p:cNvSpPr>
                <a:spLocks/>
              </p:cNvSpPr>
              <p:nvPr/>
            </p:nvSpPr>
            <p:spPr bwMode="auto">
              <a:xfrm>
                <a:off x="2382715" y="4998378"/>
                <a:ext cx="76200" cy="793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9" y="11"/>
                  </a:cxn>
                  <a:cxn ang="0">
                    <a:pos x="112" y="5"/>
                  </a:cxn>
                </a:cxnLst>
                <a:rect l="0" t="0" r="r" b="b"/>
                <a:pathLst>
                  <a:path w="120" h="11">
                    <a:moveTo>
                      <a:pt x="0" y="0"/>
                    </a:moveTo>
                    <a:cubicBezTo>
                      <a:pt x="35" y="11"/>
                      <a:pt x="31" y="11"/>
                      <a:pt x="89" y="11"/>
                    </a:cubicBezTo>
                    <a:cubicBezTo>
                      <a:pt x="97" y="11"/>
                      <a:pt x="120" y="5"/>
                      <a:pt x="112" y="5"/>
                    </a:cubicBezTo>
                  </a:path>
                </a:pathLst>
              </a:custGeom>
              <a:no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39" name="Line 23"/>
              <p:cNvSpPr>
                <a:spLocks noChangeShapeType="1"/>
              </p:cNvSpPr>
              <p:nvPr/>
            </p:nvSpPr>
            <p:spPr bwMode="auto">
              <a:xfrm>
                <a:off x="2258890" y="4139540"/>
                <a:ext cx="728663" cy="158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en-GB">
                  <a:solidFill>
                    <a:srgbClr val="460000"/>
                  </a:solidFill>
                </a:endParaRPr>
              </a:p>
            </p:txBody>
          </p:sp>
          <p:sp>
            <p:nvSpPr>
              <p:cNvPr id="41" name="Line 24"/>
              <p:cNvSpPr>
                <a:spLocks noChangeShapeType="1"/>
              </p:cNvSpPr>
              <p:nvPr/>
            </p:nvSpPr>
            <p:spPr bwMode="auto">
              <a:xfrm>
                <a:off x="958727" y="5568290"/>
                <a:ext cx="0" cy="41592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43" name="Line 25"/>
              <p:cNvSpPr>
                <a:spLocks noChangeShapeType="1"/>
              </p:cNvSpPr>
              <p:nvPr/>
            </p:nvSpPr>
            <p:spPr bwMode="auto">
              <a:xfrm>
                <a:off x="958727" y="5573053"/>
                <a:ext cx="1127125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44" name="Line 26"/>
              <p:cNvSpPr>
                <a:spLocks noChangeShapeType="1"/>
              </p:cNvSpPr>
              <p:nvPr/>
            </p:nvSpPr>
            <p:spPr bwMode="auto">
              <a:xfrm flipV="1">
                <a:off x="2085852" y="4404653"/>
                <a:ext cx="0" cy="117633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45" name="Line 27"/>
              <p:cNvSpPr>
                <a:spLocks noChangeShapeType="1"/>
              </p:cNvSpPr>
              <p:nvPr/>
            </p:nvSpPr>
            <p:spPr bwMode="auto">
              <a:xfrm>
                <a:off x="2111252" y="4409415"/>
                <a:ext cx="1042988" cy="793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47" name="Line 28"/>
              <p:cNvSpPr>
                <a:spLocks noChangeShapeType="1"/>
              </p:cNvSpPr>
              <p:nvPr/>
            </p:nvSpPr>
            <p:spPr bwMode="auto">
              <a:xfrm>
                <a:off x="3147890" y="4409415"/>
                <a:ext cx="7938" cy="158115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50" name="Text Box 29"/>
              <p:cNvSpPr txBox="1">
                <a:spLocks noChangeArrowheads="1"/>
              </p:cNvSpPr>
              <p:nvPr/>
            </p:nvSpPr>
            <p:spPr bwMode="auto">
              <a:xfrm>
                <a:off x="1101974" y="5723964"/>
                <a:ext cx="823110" cy="36933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ja-JP" dirty="0">
                    <a:solidFill>
                      <a:schemeClr val="tx1"/>
                    </a:solidFill>
                    <a:ea typeface="ＭＳ Ｐゴシック" pitchFamily="50" charset="-128"/>
                  </a:rPr>
                  <a:t>proton</a:t>
                </a:r>
              </a:p>
            </p:txBody>
          </p:sp>
          <p:sp>
            <p:nvSpPr>
              <p:cNvPr id="51" name="Rectangle 30"/>
              <p:cNvSpPr>
                <a:spLocks noChangeArrowheads="1"/>
              </p:cNvSpPr>
              <p:nvPr/>
            </p:nvSpPr>
            <p:spPr bwMode="auto">
              <a:xfrm>
                <a:off x="2110086" y="5723964"/>
                <a:ext cx="940770" cy="36933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ja-JP" dirty="0">
                    <a:solidFill>
                      <a:schemeClr val="tx1"/>
                    </a:solidFill>
                    <a:ea typeface="ＭＳ Ｐゴシック" pitchFamily="50" charset="-128"/>
                  </a:rPr>
                  <a:t>neutron</a:t>
                </a:r>
              </a:p>
            </p:txBody>
          </p:sp>
          <p:sp>
            <p:nvSpPr>
              <p:cNvPr id="54" name="Rectangle 31"/>
              <p:cNvSpPr>
                <a:spLocks noChangeArrowheads="1"/>
              </p:cNvSpPr>
              <p:nvPr/>
            </p:nvSpPr>
            <p:spPr bwMode="auto">
              <a:xfrm>
                <a:off x="2993418" y="3831565"/>
                <a:ext cx="566181" cy="40011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ja-JP" sz="2000" b="1" dirty="0">
                    <a:ea typeface="ＭＳ Ｐゴシック" pitchFamily="50" charset="-128"/>
                  </a:rPr>
                  <a:t>g</a:t>
                </a:r>
                <a:r>
                  <a:rPr lang="en-US" altLang="ja-JP" sz="2000" b="1" baseline="-25000" dirty="0">
                    <a:ea typeface="ＭＳ Ｐゴシック" pitchFamily="50" charset="-128"/>
                  </a:rPr>
                  <a:t>9/2</a:t>
                </a:r>
              </a:p>
            </p:txBody>
          </p:sp>
          <p:sp>
            <p:nvSpPr>
              <p:cNvPr id="56" name="Freeform 20"/>
              <p:cNvSpPr>
                <a:spLocks/>
              </p:cNvSpPr>
              <p:nvPr/>
            </p:nvSpPr>
            <p:spPr bwMode="auto">
              <a:xfrm rot="4812415">
                <a:off x="1842965" y="3812515"/>
                <a:ext cx="420688" cy="127635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9" y="34"/>
                  </a:cxn>
                  <a:cxn ang="0">
                    <a:pos x="28" y="90"/>
                  </a:cxn>
                  <a:cxn ang="0">
                    <a:pos x="16" y="123"/>
                  </a:cxn>
                  <a:cxn ang="0">
                    <a:pos x="44" y="185"/>
                  </a:cxn>
                  <a:cxn ang="0">
                    <a:pos x="95" y="235"/>
                  </a:cxn>
                  <a:cxn ang="0">
                    <a:pos x="123" y="375"/>
                  </a:cxn>
                  <a:cxn ang="0">
                    <a:pos x="162" y="414"/>
                  </a:cxn>
                  <a:cxn ang="0">
                    <a:pos x="184" y="464"/>
                  </a:cxn>
                  <a:cxn ang="0">
                    <a:pos x="162" y="537"/>
                  </a:cxn>
                  <a:cxn ang="0">
                    <a:pos x="235" y="654"/>
                  </a:cxn>
                  <a:cxn ang="0">
                    <a:pos x="246" y="789"/>
                  </a:cxn>
                  <a:cxn ang="0">
                    <a:pos x="274" y="845"/>
                  </a:cxn>
                  <a:cxn ang="0">
                    <a:pos x="324" y="901"/>
                  </a:cxn>
                  <a:cxn ang="0">
                    <a:pos x="302" y="968"/>
                  </a:cxn>
                  <a:cxn ang="0">
                    <a:pos x="307" y="1018"/>
                  </a:cxn>
                  <a:cxn ang="0">
                    <a:pos x="330" y="1046"/>
                  </a:cxn>
                  <a:cxn ang="0">
                    <a:pos x="380" y="1124"/>
                  </a:cxn>
                  <a:cxn ang="0">
                    <a:pos x="352" y="1175"/>
                  </a:cxn>
                  <a:cxn ang="0">
                    <a:pos x="358" y="1236"/>
                  </a:cxn>
                  <a:cxn ang="0">
                    <a:pos x="414" y="1281"/>
                  </a:cxn>
                  <a:cxn ang="0">
                    <a:pos x="408" y="1354"/>
                  </a:cxn>
                  <a:cxn ang="0">
                    <a:pos x="425" y="1449"/>
                  </a:cxn>
                  <a:cxn ang="0">
                    <a:pos x="453" y="1488"/>
                  </a:cxn>
                  <a:cxn ang="0">
                    <a:pos x="464" y="1521"/>
                  </a:cxn>
                  <a:cxn ang="0">
                    <a:pos x="436" y="1588"/>
                  </a:cxn>
                  <a:cxn ang="0">
                    <a:pos x="481" y="1683"/>
                  </a:cxn>
                  <a:cxn ang="0">
                    <a:pos x="492" y="1695"/>
                  </a:cxn>
                  <a:cxn ang="0">
                    <a:pos x="509" y="1706"/>
                  </a:cxn>
                  <a:cxn ang="0">
                    <a:pos x="520" y="1723"/>
                  </a:cxn>
                  <a:cxn ang="0">
                    <a:pos x="520" y="1717"/>
                  </a:cxn>
                </a:cxnLst>
                <a:rect l="0" t="0" r="r" b="b"/>
                <a:pathLst>
                  <a:path w="521" h="1724">
                    <a:moveTo>
                      <a:pt x="0" y="0"/>
                    </a:moveTo>
                    <a:cubicBezTo>
                      <a:pt x="21" y="8"/>
                      <a:pt x="27" y="15"/>
                      <a:pt x="39" y="34"/>
                    </a:cubicBezTo>
                    <a:cubicBezTo>
                      <a:pt x="47" y="60"/>
                      <a:pt x="38" y="67"/>
                      <a:pt x="28" y="90"/>
                    </a:cubicBezTo>
                    <a:cubicBezTo>
                      <a:pt x="23" y="101"/>
                      <a:pt x="16" y="123"/>
                      <a:pt x="16" y="123"/>
                    </a:cubicBezTo>
                    <a:cubicBezTo>
                      <a:pt x="21" y="153"/>
                      <a:pt x="15" y="174"/>
                      <a:pt x="44" y="185"/>
                    </a:cubicBezTo>
                    <a:cubicBezTo>
                      <a:pt x="63" y="202"/>
                      <a:pt x="81" y="213"/>
                      <a:pt x="95" y="235"/>
                    </a:cubicBezTo>
                    <a:cubicBezTo>
                      <a:pt x="109" y="281"/>
                      <a:pt x="74" y="343"/>
                      <a:pt x="123" y="375"/>
                    </a:cubicBezTo>
                    <a:cubicBezTo>
                      <a:pt x="137" y="396"/>
                      <a:pt x="148" y="393"/>
                      <a:pt x="162" y="414"/>
                    </a:cubicBezTo>
                    <a:cubicBezTo>
                      <a:pt x="168" y="433"/>
                      <a:pt x="173" y="447"/>
                      <a:pt x="184" y="464"/>
                    </a:cubicBezTo>
                    <a:cubicBezTo>
                      <a:pt x="179" y="489"/>
                      <a:pt x="169" y="512"/>
                      <a:pt x="162" y="537"/>
                    </a:cubicBezTo>
                    <a:cubicBezTo>
                      <a:pt x="168" y="592"/>
                      <a:pt x="176" y="637"/>
                      <a:pt x="235" y="654"/>
                    </a:cubicBezTo>
                    <a:cubicBezTo>
                      <a:pt x="271" y="694"/>
                      <a:pt x="257" y="738"/>
                      <a:pt x="246" y="789"/>
                    </a:cubicBezTo>
                    <a:cubicBezTo>
                      <a:pt x="250" y="818"/>
                      <a:pt x="246" y="835"/>
                      <a:pt x="274" y="845"/>
                    </a:cubicBezTo>
                    <a:cubicBezTo>
                      <a:pt x="293" y="864"/>
                      <a:pt x="306" y="882"/>
                      <a:pt x="324" y="901"/>
                    </a:cubicBezTo>
                    <a:cubicBezTo>
                      <a:pt x="319" y="930"/>
                      <a:pt x="321" y="947"/>
                      <a:pt x="302" y="968"/>
                    </a:cubicBezTo>
                    <a:cubicBezTo>
                      <a:pt x="304" y="985"/>
                      <a:pt x="303" y="1002"/>
                      <a:pt x="307" y="1018"/>
                    </a:cubicBezTo>
                    <a:cubicBezTo>
                      <a:pt x="311" y="1035"/>
                      <a:pt x="321" y="1034"/>
                      <a:pt x="330" y="1046"/>
                    </a:cubicBezTo>
                    <a:cubicBezTo>
                      <a:pt x="347" y="1068"/>
                      <a:pt x="371" y="1097"/>
                      <a:pt x="380" y="1124"/>
                    </a:cubicBezTo>
                    <a:cubicBezTo>
                      <a:pt x="374" y="1147"/>
                      <a:pt x="368" y="1158"/>
                      <a:pt x="352" y="1175"/>
                    </a:cubicBezTo>
                    <a:cubicBezTo>
                      <a:pt x="354" y="1195"/>
                      <a:pt x="352" y="1216"/>
                      <a:pt x="358" y="1236"/>
                    </a:cubicBezTo>
                    <a:cubicBezTo>
                      <a:pt x="358" y="1237"/>
                      <a:pt x="410" y="1278"/>
                      <a:pt x="414" y="1281"/>
                    </a:cubicBezTo>
                    <a:cubicBezTo>
                      <a:pt x="430" y="1306"/>
                      <a:pt x="429" y="1331"/>
                      <a:pt x="408" y="1354"/>
                    </a:cubicBezTo>
                    <a:cubicBezTo>
                      <a:pt x="399" y="1388"/>
                      <a:pt x="401" y="1423"/>
                      <a:pt x="425" y="1449"/>
                    </a:cubicBezTo>
                    <a:cubicBezTo>
                      <a:pt x="431" y="1468"/>
                      <a:pt x="439" y="1475"/>
                      <a:pt x="453" y="1488"/>
                    </a:cubicBezTo>
                    <a:cubicBezTo>
                      <a:pt x="456" y="1499"/>
                      <a:pt x="464" y="1509"/>
                      <a:pt x="464" y="1521"/>
                    </a:cubicBezTo>
                    <a:cubicBezTo>
                      <a:pt x="464" y="1541"/>
                      <a:pt x="447" y="1572"/>
                      <a:pt x="436" y="1588"/>
                    </a:cubicBezTo>
                    <a:cubicBezTo>
                      <a:pt x="440" y="1620"/>
                      <a:pt x="446" y="1673"/>
                      <a:pt x="481" y="1683"/>
                    </a:cubicBezTo>
                    <a:cubicBezTo>
                      <a:pt x="485" y="1687"/>
                      <a:pt x="488" y="1692"/>
                      <a:pt x="492" y="1695"/>
                    </a:cubicBezTo>
                    <a:cubicBezTo>
                      <a:pt x="497" y="1699"/>
                      <a:pt x="504" y="1701"/>
                      <a:pt x="509" y="1706"/>
                    </a:cubicBezTo>
                    <a:cubicBezTo>
                      <a:pt x="514" y="1711"/>
                      <a:pt x="515" y="1718"/>
                      <a:pt x="520" y="1723"/>
                    </a:cubicBezTo>
                    <a:cubicBezTo>
                      <a:pt x="521" y="1724"/>
                      <a:pt x="520" y="1719"/>
                      <a:pt x="520" y="1717"/>
                    </a:cubicBez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65" name="Freeform 22"/>
              <p:cNvSpPr>
                <a:spLocks/>
              </p:cNvSpPr>
              <p:nvPr/>
            </p:nvSpPr>
            <p:spPr bwMode="auto">
              <a:xfrm rot="3705417" flipH="1" flipV="1">
                <a:off x="1877890" y="3876015"/>
                <a:ext cx="363538" cy="1560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4" y="41"/>
                  </a:cxn>
                  <a:cxn ang="0">
                    <a:pos x="48" y="129"/>
                  </a:cxn>
                  <a:cxn ang="0">
                    <a:pos x="34" y="169"/>
                  </a:cxn>
                  <a:cxn ang="0">
                    <a:pos x="41" y="197"/>
                  </a:cxn>
                  <a:cxn ang="0">
                    <a:pos x="81" y="224"/>
                  </a:cxn>
                  <a:cxn ang="0">
                    <a:pos x="95" y="244"/>
                  </a:cxn>
                  <a:cxn ang="0">
                    <a:pos x="109" y="285"/>
                  </a:cxn>
                  <a:cxn ang="0">
                    <a:pos x="88" y="359"/>
                  </a:cxn>
                  <a:cxn ang="0">
                    <a:pos x="81" y="380"/>
                  </a:cxn>
                  <a:cxn ang="0">
                    <a:pos x="136" y="474"/>
                  </a:cxn>
                  <a:cxn ang="0">
                    <a:pos x="142" y="556"/>
                  </a:cxn>
                  <a:cxn ang="0">
                    <a:pos x="115" y="596"/>
                  </a:cxn>
                  <a:cxn ang="0">
                    <a:pos x="142" y="691"/>
                  </a:cxn>
                  <a:cxn ang="0">
                    <a:pos x="176" y="752"/>
                  </a:cxn>
                  <a:cxn ang="0">
                    <a:pos x="122" y="847"/>
                  </a:cxn>
                  <a:cxn ang="0">
                    <a:pos x="122" y="928"/>
                  </a:cxn>
                  <a:cxn ang="0">
                    <a:pos x="142" y="935"/>
                  </a:cxn>
                  <a:cxn ang="0">
                    <a:pos x="163" y="949"/>
                  </a:cxn>
                  <a:cxn ang="0">
                    <a:pos x="197" y="1010"/>
                  </a:cxn>
                  <a:cxn ang="0">
                    <a:pos x="183" y="1064"/>
                  </a:cxn>
                  <a:cxn ang="0">
                    <a:pos x="156" y="1105"/>
                  </a:cxn>
                  <a:cxn ang="0">
                    <a:pos x="190" y="1152"/>
                  </a:cxn>
                  <a:cxn ang="0">
                    <a:pos x="203" y="1172"/>
                  </a:cxn>
                  <a:cxn ang="0">
                    <a:pos x="224" y="1186"/>
                  </a:cxn>
                  <a:cxn ang="0">
                    <a:pos x="237" y="1227"/>
                  </a:cxn>
                  <a:cxn ang="0">
                    <a:pos x="231" y="1254"/>
                  </a:cxn>
                  <a:cxn ang="0">
                    <a:pos x="203" y="1294"/>
                  </a:cxn>
                  <a:cxn ang="0">
                    <a:pos x="183" y="1355"/>
                  </a:cxn>
                  <a:cxn ang="0">
                    <a:pos x="258" y="1410"/>
                  </a:cxn>
                  <a:cxn ang="0">
                    <a:pos x="237" y="1484"/>
                  </a:cxn>
                  <a:cxn ang="0">
                    <a:pos x="203" y="1545"/>
                  </a:cxn>
                  <a:cxn ang="0">
                    <a:pos x="217" y="1565"/>
                  </a:cxn>
                  <a:cxn ang="0">
                    <a:pos x="258" y="1579"/>
                  </a:cxn>
                  <a:cxn ang="0">
                    <a:pos x="271" y="1579"/>
                  </a:cxn>
                </a:cxnLst>
                <a:rect l="0" t="0" r="r" b="b"/>
                <a:pathLst>
                  <a:path w="281" h="1607">
                    <a:moveTo>
                      <a:pt x="0" y="0"/>
                    </a:moveTo>
                    <a:cubicBezTo>
                      <a:pt x="16" y="23"/>
                      <a:pt x="31" y="25"/>
                      <a:pt x="54" y="41"/>
                    </a:cubicBezTo>
                    <a:cubicBezTo>
                      <a:pt x="73" y="97"/>
                      <a:pt x="71" y="77"/>
                      <a:pt x="48" y="129"/>
                    </a:cubicBezTo>
                    <a:cubicBezTo>
                      <a:pt x="42" y="142"/>
                      <a:pt x="34" y="169"/>
                      <a:pt x="34" y="169"/>
                    </a:cubicBezTo>
                    <a:cubicBezTo>
                      <a:pt x="36" y="178"/>
                      <a:pt x="35" y="190"/>
                      <a:pt x="41" y="197"/>
                    </a:cubicBezTo>
                    <a:cubicBezTo>
                      <a:pt x="51" y="209"/>
                      <a:pt x="81" y="224"/>
                      <a:pt x="81" y="224"/>
                    </a:cubicBezTo>
                    <a:cubicBezTo>
                      <a:pt x="86" y="231"/>
                      <a:pt x="92" y="237"/>
                      <a:pt x="95" y="244"/>
                    </a:cubicBezTo>
                    <a:cubicBezTo>
                      <a:pt x="101" y="257"/>
                      <a:pt x="109" y="285"/>
                      <a:pt x="109" y="285"/>
                    </a:cubicBezTo>
                    <a:cubicBezTo>
                      <a:pt x="99" y="335"/>
                      <a:pt x="106" y="306"/>
                      <a:pt x="88" y="359"/>
                    </a:cubicBezTo>
                    <a:cubicBezTo>
                      <a:pt x="86" y="366"/>
                      <a:pt x="81" y="380"/>
                      <a:pt x="81" y="380"/>
                    </a:cubicBezTo>
                    <a:cubicBezTo>
                      <a:pt x="89" y="423"/>
                      <a:pt x="99" y="451"/>
                      <a:pt x="136" y="474"/>
                    </a:cubicBezTo>
                    <a:cubicBezTo>
                      <a:pt x="145" y="505"/>
                      <a:pt x="156" y="522"/>
                      <a:pt x="142" y="556"/>
                    </a:cubicBezTo>
                    <a:cubicBezTo>
                      <a:pt x="136" y="571"/>
                      <a:pt x="115" y="596"/>
                      <a:pt x="115" y="596"/>
                    </a:cubicBezTo>
                    <a:cubicBezTo>
                      <a:pt x="102" y="643"/>
                      <a:pt x="95" y="661"/>
                      <a:pt x="142" y="691"/>
                    </a:cubicBezTo>
                    <a:cubicBezTo>
                      <a:pt x="174" y="738"/>
                      <a:pt x="165" y="716"/>
                      <a:pt x="176" y="752"/>
                    </a:cubicBezTo>
                    <a:cubicBezTo>
                      <a:pt x="168" y="787"/>
                      <a:pt x="157" y="835"/>
                      <a:pt x="122" y="847"/>
                    </a:cubicBezTo>
                    <a:cubicBezTo>
                      <a:pt x="111" y="877"/>
                      <a:pt x="105" y="886"/>
                      <a:pt x="122" y="928"/>
                    </a:cubicBezTo>
                    <a:cubicBezTo>
                      <a:pt x="125" y="935"/>
                      <a:pt x="136" y="932"/>
                      <a:pt x="142" y="935"/>
                    </a:cubicBezTo>
                    <a:cubicBezTo>
                      <a:pt x="149" y="939"/>
                      <a:pt x="156" y="944"/>
                      <a:pt x="163" y="949"/>
                    </a:cubicBezTo>
                    <a:cubicBezTo>
                      <a:pt x="194" y="995"/>
                      <a:pt x="185" y="974"/>
                      <a:pt x="197" y="1010"/>
                    </a:cubicBezTo>
                    <a:cubicBezTo>
                      <a:pt x="195" y="1021"/>
                      <a:pt x="190" y="1051"/>
                      <a:pt x="183" y="1064"/>
                    </a:cubicBezTo>
                    <a:cubicBezTo>
                      <a:pt x="175" y="1078"/>
                      <a:pt x="156" y="1105"/>
                      <a:pt x="156" y="1105"/>
                    </a:cubicBezTo>
                    <a:cubicBezTo>
                      <a:pt x="172" y="1152"/>
                      <a:pt x="157" y="1140"/>
                      <a:pt x="190" y="1152"/>
                    </a:cubicBezTo>
                    <a:cubicBezTo>
                      <a:pt x="194" y="1159"/>
                      <a:pt x="197" y="1166"/>
                      <a:pt x="203" y="1172"/>
                    </a:cubicBezTo>
                    <a:cubicBezTo>
                      <a:pt x="209" y="1178"/>
                      <a:pt x="219" y="1180"/>
                      <a:pt x="224" y="1186"/>
                    </a:cubicBezTo>
                    <a:cubicBezTo>
                      <a:pt x="227" y="1189"/>
                      <a:pt x="236" y="1224"/>
                      <a:pt x="237" y="1227"/>
                    </a:cubicBezTo>
                    <a:cubicBezTo>
                      <a:pt x="235" y="1236"/>
                      <a:pt x="235" y="1246"/>
                      <a:pt x="231" y="1254"/>
                    </a:cubicBezTo>
                    <a:cubicBezTo>
                      <a:pt x="224" y="1269"/>
                      <a:pt x="203" y="1294"/>
                      <a:pt x="203" y="1294"/>
                    </a:cubicBezTo>
                    <a:cubicBezTo>
                      <a:pt x="197" y="1315"/>
                      <a:pt x="183" y="1355"/>
                      <a:pt x="183" y="1355"/>
                    </a:cubicBezTo>
                    <a:cubicBezTo>
                      <a:pt x="204" y="1386"/>
                      <a:pt x="229" y="1390"/>
                      <a:pt x="258" y="1410"/>
                    </a:cubicBezTo>
                    <a:cubicBezTo>
                      <a:pt x="271" y="1452"/>
                      <a:pt x="281" y="1457"/>
                      <a:pt x="237" y="1484"/>
                    </a:cubicBezTo>
                    <a:cubicBezTo>
                      <a:pt x="206" y="1531"/>
                      <a:pt x="215" y="1510"/>
                      <a:pt x="203" y="1545"/>
                    </a:cubicBezTo>
                    <a:cubicBezTo>
                      <a:pt x="208" y="1552"/>
                      <a:pt x="210" y="1561"/>
                      <a:pt x="217" y="1565"/>
                    </a:cubicBezTo>
                    <a:cubicBezTo>
                      <a:pt x="229" y="1573"/>
                      <a:pt x="258" y="1579"/>
                      <a:pt x="258" y="1579"/>
                    </a:cubicBezTo>
                    <a:cubicBezTo>
                      <a:pt x="275" y="1605"/>
                      <a:pt x="271" y="1607"/>
                      <a:pt x="271" y="1579"/>
                    </a:cubicBez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en-GB"/>
              </a:p>
            </p:txBody>
          </p:sp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3"/>
          <a:srcRect l="20380" t="2701" r="17644" b="19720"/>
          <a:stretch/>
        </p:blipFill>
        <p:spPr>
          <a:xfrm>
            <a:off x="5796136" y="2636912"/>
            <a:ext cx="3087880" cy="2295559"/>
          </a:xfrm>
          <a:prstGeom prst="rect">
            <a:avLst/>
          </a:prstGeom>
          <a:ln w="25400">
            <a:solidFill>
              <a:srgbClr val="116E8A"/>
            </a:solidFill>
          </a:ln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867" y="2682277"/>
            <a:ext cx="2258891" cy="2258891"/>
          </a:xfrm>
          <a:prstGeom prst="rect">
            <a:avLst/>
          </a:prstGeom>
          <a:ln w="25400">
            <a:solidFill>
              <a:srgbClr val="116E8A"/>
            </a:solidFill>
          </a:ln>
        </p:spPr>
      </p:pic>
      <p:sp>
        <p:nvSpPr>
          <p:cNvPr id="68" name="TextBox 67"/>
          <p:cNvSpPr txBox="1"/>
          <p:nvPr/>
        </p:nvSpPr>
        <p:spPr>
          <a:xfrm>
            <a:off x="6516216" y="4941168"/>
            <a:ext cx="20026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/>
              <a:t>K. Sieja, F. Nowacki, </a:t>
            </a:r>
          </a:p>
          <a:p>
            <a:r>
              <a:rPr lang="pl-PL" sz="1400" dirty="0" smtClean="0"/>
              <a:t>PRC 81</a:t>
            </a:r>
            <a:r>
              <a:rPr lang="pl-PL" sz="1400" dirty="0"/>
              <a:t> </a:t>
            </a:r>
            <a:r>
              <a:rPr lang="pl-PL" sz="1400" dirty="0" smtClean="0"/>
              <a:t>(2010) </a:t>
            </a:r>
            <a:r>
              <a:rPr lang="pl-PL" sz="1400" dirty="0"/>
              <a:t>061303(R</a:t>
            </a:r>
            <a:r>
              <a:rPr lang="pl-PL" sz="1400" dirty="0" smtClean="0"/>
              <a:t>)</a:t>
            </a:r>
            <a:endParaRPr lang="pl-PL" sz="1400" dirty="0"/>
          </a:p>
        </p:txBody>
      </p:sp>
      <p:sp>
        <p:nvSpPr>
          <p:cNvPr id="69" name="TextBox 68"/>
          <p:cNvSpPr txBox="1"/>
          <p:nvPr/>
        </p:nvSpPr>
        <p:spPr>
          <a:xfrm>
            <a:off x="3635896" y="4986109"/>
            <a:ext cx="18678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/>
              <a:t>T. </a:t>
            </a:r>
            <a:r>
              <a:rPr lang="nb-NO" sz="1400" dirty="0" err="1"/>
              <a:t>Otsuka</a:t>
            </a:r>
            <a:r>
              <a:rPr lang="nb-NO" sz="1400" dirty="0"/>
              <a:t>, et al., </a:t>
            </a:r>
          </a:p>
          <a:p>
            <a:r>
              <a:rPr lang="nb-NO" sz="1400" dirty="0" smtClean="0"/>
              <a:t>PRL 104 (2010) 012501</a:t>
            </a:r>
            <a:endParaRPr lang="nb-NO" sz="1400" dirty="0"/>
          </a:p>
        </p:txBody>
      </p:sp>
      <p:grpSp>
        <p:nvGrpSpPr>
          <p:cNvPr id="4" name="Group 3"/>
          <p:cNvGrpSpPr/>
          <p:nvPr/>
        </p:nvGrpSpPr>
        <p:grpSpPr>
          <a:xfrm>
            <a:off x="962247" y="4527697"/>
            <a:ext cx="2558932" cy="1552662"/>
            <a:chOff x="6444208" y="1876338"/>
            <a:chExt cx="2558932" cy="1552662"/>
          </a:xfrm>
        </p:grpSpPr>
        <p:sp>
          <p:nvSpPr>
            <p:cNvPr id="89" name="Rounded Rectangle 88"/>
            <p:cNvSpPr/>
            <p:nvPr/>
          </p:nvSpPr>
          <p:spPr>
            <a:xfrm>
              <a:off x="6444208" y="1876338"/>
              <a:ext cx="2558932" cy="1552662"/>
            </a:xfrm>
            <a:prstGeom prst="roundRect">
              <a:avLst>
                <a:gd name="adj" fmla="val 12145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635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lvl="1">
                <a:lnSpc>
                  <a:spcPts val="3000"/>
                </a:lnSpc>
                <a:spcAft>
                  <a:spcPts val="600"/>
                </a:spcAft>
                <a:buClr>
                  <a:srgbClr val="116E8A"/>
                </a:buClr>
              </a:pPr>
              <a:r>
                <a:rPr lang="en-US" sz="2400" b="1" dirty="0" smtClean="0">
                  <a:solidFill>
                    <a:srgbClr val="C00000"/>
                  </a:solidFill>
                </a:rPr>
                <a:t>(</a:t>
              </a:r>
              <a:r>
                <a:rPr lang="en-US" sz="2400" b="1">
                  <a:solidFill>
                    <a:srgbClr val="C00000"/>
                  </a:solidFill>
                </a:rPr>
                <a:t>d,</a:t>
              </a:r>
              <a:r>
                <a:rPr lang="en-US" sz="2400" b="1" baseline="30000">
                  <a:solidFill>
                    <a:srgbClr val="C00000"/>
                  </a:solidFill>
                </a:rPr>
                <a:t>3</a:t>
              </a:r>
              <a:r>
                <a:rPr lang="en-US" sz="2400" b="1">
                  <a:solidFill>
                    <a:srgbClr val="C00000"/>
                  </a:solidFill>
                </a:rPr>
                <a:t>He</a:t>
              </a:r>
              <a:r>
                <a:rPr lang="en-US" sz="2400" b="1" smtClean="0">
                  <a:solidFill>
                    <a:srgbClr val="C00000"/>
                  </a:solidFill>
                </a:rPr>
                <a:t>) on </a:t>
              </a:r>
              <a:r>
                <a:rPr lang="en-US" sz="2400" b="1" baseline="30000" dirty="0" smtClean="0">
                  <a:solidFill>
                    <a:srgbClr val="C00000"/>
                  </a:solidFill>
                </a:rPr>
                <a:t>70-76</a:t>
              </a:r>
              <a:r>
                <a:rPr lang="en-US" sz="2400" b="1" dirty="0" smtClean="0">
                  <a:solidFill>
                    <a:srgbClr val="C00000"/>
                  </a:solidFill>
                </a:rPr>
                <a:t>Zn</a:t>
              </a:r>
            </a:p>
          </p:txBody>
        </p:sp>
        <p:cxnSp>
          <p:nvCxnSpPr>
            <p:cNvPr id="90" name="Straight Connector 89"/>
            <p:cNvCxnSpPr/>
            <p:nvPr/>
          </p:nvCxnSpPr>
          <p:spPr>
            <a:xfrm>
              <a:off x="6804248" y="2514382"/>
              <a:ext cx="1224136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>
              <a:off x="6804248" y="2627228"/>
              <a:ext cx="1224136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>
              <a:off x="6818703" y="3109798"/>
              <a:ext cx="1224136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/>
            <p:cNvSpPr txBox="1"/>
            <p:nvPr/>
          </p:nvSpPr>
          <p:spPr>
            <a:xfrm>
              <a:off x="7250751" y="3090446"/>
              <a:ext cx="3930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="1" smtClean="0">
                  <a:solidFill>
                    <a:srgbClr val="C00000"/>
                  </a:solidFill>
                </a:rPr>
                <a:t>Zn</a:t>
              </a:r>
              <a:endParaRPr lang="en-GB" sz="1600" b="1">
                <a:solidFill>
                  <a:srgbClr val="C00000"/>
                </a:solidFill>
              </a:endParaRPr>
            </a:p>
          </p:txBody>
        </p:sp>
        <p:sp>
          <p:nvSpPr>
            <p:cNvPr id="94" name="Oval 93"/>
            <p:cNvSpPr/>
            <p:nvPr/>
          </p:nvSpPr>
          <p:spPr>
            <a:xfrm>
              <a:off x="6890711" y="3068960"/>
              <a:ext cx="72008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5" name="Oval 94"/>
            <p:cNvSpPr/>
            <p:nvPr/>
          </p:nvSpPr>
          <p:spPr>
            <a:xfrm>
              <a:off x="7034727" y="3068960"/>
              <a:ext cx="72008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6" name="Oval 95"/>
            <p:cNvSpPr/>
            <p:nvPr/>
          </p:nvSpPr>
          <p:spPr>
            <a:xfrm>
              <a:off x="7178743" y="3068960"/>
              <a:ext cx="72008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7" name="Oval 96"/>
            <p:cNvSpPr/>
            <p:nvPr/>
          </p:nvSpPr>
          <p:spPr>
            <a:xfrm>
              <a:off x="7322759" y="3068960"/>
              <a:ext cx="72008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8" name="Oval 97"/>
            <p:cNvSpPr/>
            <p:nvPr/>
          </p:nvSpPr>
          <p:spPr>
            <a:xfrm>
              <a:off x="7466775" y="3068960"/>
              <a:ext cx="72008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9" name="Oval 98"/>
            <p:cNvSpPr/>
            <p:nvPr/>
          </p:nvSpPr>
          <p:spPr>
            <a:xfrm>
              <a:off x="7610791" y="3068960"/>
              <a:ext cx="72008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0" name="Oval 99"/>
            <p:cNvSpPr/>
            <p:nvPr/>
          </p:nvSpPr>
          <p:spPr>
            <a:xfrm>
              <a:off x="7754807" y="3068960"/>
              <a:ext cx="72008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1" name="Oval 100"/>
            <p:cNvSpPr/>
            <p:nvPr/>
          </p:nvSpPr>
          <p:spPr>
            <a:xfrm>
              <a:off x="7898823" y="3068960"/>
              <a:ext cx="72008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2" name="Oval 101"/>
            <p:cNvSpPr/>
            <p:nvPr/>
          </p:nvSpPr>
          <p:spPr>
            <a:xfrm>
              <a:off x="7308304" y="2586390"/>
              <a:ext cx="72008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3" name="Oval 102"/>
            <p:cNvSpPr/>
            <p:nvPr/>
          </p:nvSpPr>
          <p:spPr>
            <a:xfrm>
              <a:off x="7452320" y="2586390"/>
              <a:ext cx="72008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042839" y="2924944"/>
              <a:ext cx="56618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="1" dirty="0" smtClean="0">
                  <a:solidFill>
                    <a:srgbClr val="C00000"/>
                  </a:solidFill>
                </a:rPr>
                <a:t>πf</a:t>
              </a:r>
              <a:r>
                <a:rPr lang="en-GB" sz="1600" b="1" baseline="-25000" dirty="0" smtClean="0">
                  <a:solidFill>
                    <a:srgbClr val="C00000"/>
                  </a:solidFill>
                </a:rPr>
                <a:t>7/2</a:t>
              </a:r>
              <a:endParaRPr lang="en-GB" sz="1600" b="1" baseline="-25000" dirty="0">
                <a:solidFill>
                  <a:srgbClr val="C00000"/>
                </a:solidFill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8028384" y="2442374"/>
              <a:ext cx="61106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="1" smtClean="0">
                  <a:solidFill>
                    <a:srgbClr val="C00000"/>
                  </a:solidFill>
                </a:rPr>
                <a:t>πp</a:t>
              </a:r>
              <a:r>
                <a:rPr lang="en-GB" sz="1600" b="1" baseline="-25000" smtClean="0">
                  <a:solidFill>
                    <a:srgbClr val="C00000"/>
                  </a:solidFill>
                </a:rPr>
                <a:t>3/2</a:t>
              </a:r>
              <a:endParaRPr lang="en-GB" sz="1600" b="1" baseline="-25000" dirty="0">
                <a:solidFill>
                  <a:srgbClr val="C00000"/>
                </a:solidFill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8028384" y="2247836"/>
              <a:ext cx="56618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="1" dirty="0" smtClean="0">
                  <a:solidFill>
                    <a:srgbClr val="C00000"/>
                  </a:solidFill>
                </a:rPr>
                <a:t>πf</a:t>
              </a:r>
              <a:r>
                <a:rPr lang="en-GB" sz="1600" b="1" baseline="-25000" dirty="0" smtClean="0">
                  <a:solidFill>
                    <a:srgbClr val="C00000"/>
                  </a:solidFill>
                </a:rPr>
                <a:t>5/2</a:t>
              </a:r>
              <a:endParaRPr lang="en-GB" sz="1600" b="1" baseline="-25000" dirty="0">
                <a:solidFill>
                  <a:srgbClr val="C00000"/>
                </a:solidFill>
              </a:endParaRPr>
            </a:p>
          </p:txBody>
        </p:sp>
        <p:sp>
          <p:nvSpPr>
            <p:cNvPr id="107" name="Oval 106"/>
            <p:cNvSpPr/>
            <p:nvPr/>
          </p:nvSpPr>
          <p:spPr>
            <a:xfrm>
              <a:off x="7236296" y="2684457"/>
              <a:ext cx="325960" cy="312495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sz="1400" b="1" smtClean="0">
                  <a:solidFill>
                    <a:srgbClr val="C00000"/>
                  </a:solidFill>
                </a:rPr>
                <a:t>28</a:t>
              </a:r>
              <a:endParaRPr lang="en-GB" sz="1400" b="1">
                <a:solidFill>
                  <a:srgbClr val="C00000"/>
                </a:solidFill>
              </a:endParaRPr>
            </a:p>
          </p:txBody>
        </p:sp>
      </p:grpSp>
      <p:sp>
        <p:nvSpPr>
          <p:cNvPr id="70" name="Oval 69"/>
          <p:cNvSpPr/>
          <p:nvPr/>
        </p:nvSpPr>
        <p:spPr>
          <a:xfrm>
            <a:off x="1007616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71" name="Oval 70"/>
          <p:cNvSpPr/>
          <p:nvPr/>
        </p:nvSpPr>
        <p:spPr>
          <a:xfrm>
            <a:off x="1151632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09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Single-particle and deformation</a:t>
            </a:r>
            <a:endParaRPr lang="en-GB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722" y="3832448"/>
            <a:ext cx="4070028" cy="1886111"/>
          </a:xfrm>
          <a:prstGeom prst="rect">
            <a:avLst/>
          </a:prstGeom>
          <a:noFill/>
          <a:ln w="25400">
            <a:solidFill>
              <a:srgbClr val="116E8A"/>
            </a:solidFill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086930" y="5776664"/>
            <a:ext cx="6623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aseline="30000" dirty="0" smtClean="0"/>
              <a:t>68</a:t>
            </a:r>
            <a:r>
              <a:rPr lang="en-US" sz="2400" dirty="0" smtClean="0"/>
              <a:t>Ni</a:t>
            </a:r>
            <a:endParaRPr lang="en-GB" sz="2400" dirty="0"/>
          </a:p>
        </p:txBody>
      </p:sp>
      <p:sp>
        <p:nvSpPr>
          <p:cNvPr id="5" name="Rounded Rectangle 4"/>
          <p:cNvSpPr/>
          <p:nvPr/>
        </p:nvSpPr>
        <p:spPr>
          <a:xfrm>
            <a:off x="4499992" y="3828654"/>
            <a:ext cx="4464496" cy="1976610"/>
          </a:xfrm>
          <a:prstGeom prst="roundRect">
            <a:avLst>
              <a:gd name="adj" fmla="val 6619"/>
            </a:avLst>
          </a:prstGeom>
          <a:solidFill>
            <a:srgbClr val="F2F2F2"/>
          </a:solidFill>
          <a:ln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lvl="1">
              <a:spcAft>
                <a:spcPts val="600"/>
              </a:spcAft>
              <a:buClr>
                <a:schemeClr val="tx2">
                  <a:lumMod val="75000"/>
                </a:schemeClr>
              </a:buClr>
            </a:pPr>
            <a:r>
              <a:rPr lang="en-US" sz="2400" b="1" dirty="0" smtClean="0">
                <a:solidFill>
                  <a:srgbClr val="116E8A"/>
                </a:solidFill>
              </a:rPr>
              <a:t>“Type II” shell evolution</a:t>
            </a:r>
          </a:p>
          <a:p>
            <a:pPr marL="271463" lvl="1" indent="-271463">
              <a:spcAft>
                <a:spcPts val="600"/>
              </a:spcAft>
              <a:buClr>
                <a:srgbClr val="116E8A"/>
              </a:buClr>
              <a:buFont typeface="Calibri" pitchFamily="34" charset="0"/>
              <a:buChar char="●"/>
            </a:pPr>
            <a:r>
              <a:rPr lang="en-US" sz="2000" dirty="0" smtClean="0">
                <a:solidFill>
                  <a:schemeClr val="tx1"/>
                </a:solidFill>
              </a:rPr>
              <a:t>Deformation can induce changes in occupancy…</a:t>
            </a:r>
          </a:p>
          <a:p>
            <a:pPr marL="271463" lvl="1" indent="-271463">
              <a:spcAft>
                <a:spcPts val="600"/>
              </a:spcAft>
              <a:buClr>
                <a:srgbClr val="116E8A"/>
              </a:buClr>
              <a:buFont typeface="Calibri" pitchFamily="34" charset="0"/>
              <a:buChar char="●"/>
            </a:pPr>
            <a:r>
              <a:rPr lang="en-US" sz="2000" dirty="0" smtClean="0">
                <a:solidFill>
                  <a:schemeClr val="tx1"/>
                </a:solidFill>
              </a:rPr>
              <a:t>which, through the tensor interaction, modifies the gaps between shells</a:t>
            </a:r>
            <a:endParaRPr lang="en-US" sz="2000" b="1" dirty="0" smtClean="0">
              <a:solidFill>
                <a:schemeClr val="tx1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75316"/>
            <a:ext cx="7488832" cy="2209048"/>
          </a:xfrm>
          <a:prstGeom prst="rect">
            <a:avLst/>
          </a:prstGeom>
          <a:noFill/>
          <a:ln w="25400">
            <a:solidFill>
              <a:srgbClr val="116E8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1007616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1151632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1295648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273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Shape coexistence “west” of </a:t>
            </a:r>
            <a:r>
              <a:rPr lang="en-GB" baseline="30000" dirty="0" smtClean="0"/>
              <a:t>208</a:t>
            </a:r>
            <a:r>
              <a:rPr lang="en-GB" dirty="0" smtClean="0"/>
              <a:t>Pb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323528" y="1039232"/>
            <a:ext cx="4968552" cy="1669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463" lvl="1" indent="-271463">
              <a:spcAft>
                <a:spcPts val="300"/>
              </a:spcAft>
              <a:buClr>
                <a:srgbClr val="116E8A"/>
              </a:buClr>
              <a:buFont typeface="Calibri" pitchFamily="34" charset="0"/>
              <a:buChar char="●"/>
            </a:pPr>
            <a:r>
              <a:rPr lang="en-GB" sz="2000" smtClean="0"/>
              <a:t>States </a:t>
            </a:r>
            <a:r>
              <a:rPr lang="en-GB" sz="2000" dirty="0"/>
              <a:t>characterised by different shapes appear at low excitation </a:t>
            </a:r>
            <a:r>
              <a:rPr lang="en-GB" sz="2000" dirty="0" smtClean="0"/>
              <a:t>energy</a:t>
            </a:r>
            <a:endParaRPr lang="en-GB" sz="2000" baseline="-25000" dirty="0"/>
          </a:p>
          <a:p>
            <a:pPr marL="271463" lvl="1" indent="-271463">
              <a:spcAft>
                <a:spcPts val="300"/>
              </a:spcAft>
              <a:buClr>
                <a:srgbClr val="116E8A"/>
              </a:buClr>
              <a:buFont typeface="Calibri" pitchFamily="34" charset="0"/>
              <a:buChar char="●"/>
            </a:pPr>
            <a:r>
              <a:rPr lang="en-GB" sz="2000" dirty="0" smtClean="0"/>
              <a:t>Example: n-deficient </a:t>
            </a:r>
            <a:r>
              <a:rPr lang="en-GB" sz="2000" dirty="0" err="1" smtClean="0"/>
              <a:t>Pb</a:t>
            </a:r>
            <a:r>
              <a:rPr lang="en-GB" sz="2000" dirty="0" smtClean="0"/>
              <a:t> region</a:t>
            </a:r>
            <a:r>
              <a:rPr lang="en-GB" sz="2000" dirty="0"/>
              <a:t/>
            </a:r>
            <a:br>
              <a:rPr lang="en-GB" sz="2000" dirty="0"/>
            </a:br>
            <a:r>
              <a:rPr lang="en-GB" sz="2000" baseline="30000" dirty="0" smtClean="0"/>
              <a:t>186</a:t>
            </a:r>
            <a:r>
              <a:rPr lang="en-GB" sz="2000" dirty="0" smtClean="0"/>
              <a:t>Pb triple-shape coexistence</a:t>
            </a:r>
            <a:br>
              <a:rPr lang="en-GB" sz="2000" dirty="0" smtClean="0"/>
            </a:br>
            <a:r>
              <a:rPr lang="en-GB" sz="2000" dirty="0" smtClean="0"/>
              <a:t>Hg nuclei: “parabolic intrusion” at mid-shell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107170"/>
            <a:ext cx="3016946" cy="2897894"/>
          </a:xfrm>
          <a:prstGeom prst="rect">
            <a:avLst/>
          </a:prstGeom>
          <a:ln w="25400">
            <a:solidFill>
              <a:srgbClr val="116E8A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5508104" y="806325"/>
            <a:ext cx="32037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400" dirty="0" smtClean="0"/>
              <a:t>A. Andreyev et al., Nature 405 (2000) 430</a:t>
            </a:r>
            <a:endParaRPr lang="en-GB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395536" y="5949280"/>
            <a:ext cx="42648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Data: NNDC</a:t>
            </a:r>
            <a:br>
              <a:rPr lang="en-GB" sz="1400" dirty="0" smtClean="0"/>
            </a:br>
            <a:r>
              <a:rPr lang="en-GB" sz="1400" dirty="0" smtClean="0"/>
              <a:t>Original figure in R. </a:t>
            </a:r>
            <a:r>
              <a:rPr lang="en-GB" sz="1400" dirty="0" err="1" smtClean="0"/>
              <a:t>Julin</a:t>
            </a:r>
            <a:r>
              <a:rPr lang="en-GB" sz="1400" dirty="0" smtClean="0"/>
              <a:t> et al., J. Phys. G 27 (2001) R109</a:t>
            </a:r>
            <a:endParaRPr lang="en-GB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7957990" y="1124744"/>
            <a:ext cx="7184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baseline="30000" dirty="0" smtClean="0"/>
              <a:t>186</a:t>
            </a:r>
            <a:r>
              <a:rPr lang="en-US" sz="2000" b="1" dirty="0" smtClean="0"/>
              <a:t>Pb</a:t>
            </a:r>
            <a:endParaRPr lang="en-GB" sz="2000" b="1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2780928"/>
            <a:ext cx="4318000" cy="322580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007616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1151632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1295648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1439664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463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Shape coexistence “west” of </a:t>
            </a:r>
            <a:r>
              <a:rPr lang="en-GB" baseline="30000" dirty="0" smtClean="0"/>
              <a:t>208</a:t>
            </a:r>
            <a:r>
              <a:rPr lang="en-GB" dirty="0" smtClean="0"/>
              <a:t>Pb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323528" y="1039232"/>
            <a:ext cx="4968552" cy="1669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463" lvl="1" indent="-271463">
              <a:spcAft>
                <a:spcPts val="300"/>
              </a:spcAft>
              <a:buClr>
                <a:srgbClr val="116E8A"/>
              </a:buClr>
              <a:buFont typeface="Calibri" pitchFamily="34" charset="0"/>
              <a:buChar char="●"/>
            </a:pPr>
            <a:r>
              <a:rPr lang="en-GB" sz="2000" smtClean="0"/>
              <a:t>States </a:t>
            </a:r>
            <a:r>
              <a:rPr lang="en-GB" sz="2000" dirty="0"/>
              <a:t>characterised by different shapes appear at low excitation </a:t>
            </a:r>
            <a:r>
              <a:rPr lang="en-GB" sz="2000" dirty="0" smtClean="0"/>
              <a:t>energy</a:t>
            </a:r>
            <a:endParaRPr lang="en-GB" sz="2000" baseline="-25000" dirty="0"/>
          </a:p>
          <a:p>
            <a:pPr marL="271463" lvl="1" indent="-271463">
              <a:spcAft>
                <a:spcPts val="300"/>
              </a:spcAft>
              <a:buClr>
                <a:srgbClr val="116E8A"/>
              </a:buClr>
              <a:buFont typeface="Calibri" pitchFamily="34" charset="0"/>
              <a:buChar char="●"/>
            </a:pPr>
            <a:r>
              <a:rPr lang="en-GB" sz="2000" dirty="0" smtClean="0"/>
              <a:t>Example: n-deficient </a:t>
            </a:r>
            <a:r>
              <a:rPr lang="en-GB" sz="2000" dirty="0" err="1" smtClean="0"/>
              <a:t>Pb</a:t>
            </a:r>
            <a:r>
              <a:rPr lang="en-GB" sz="2000" dirty="0" smtClean="0"/>
              <a:t> region</a:t>
            </a:r>
            <a:r>
              <a:rPr lang="en-GB" sz="2000" dirty="0"/>
              <a:t/>
            </a:r>
            <a:br>
              <a:rPr lang="en-GB" sz="2000" dirty="0"/>
            </a:br>
            <a:r>
              <a:rPr lang="en-GB" sz="2000" baseline="30000" dirty="0" smtClean="0"/>
              <a:t>186</a:t>
            </a:r>
            <a:r>
              <a:rPr lang="en-GB" sz="2000" dirty="0" smtClean="0"/>
              <a:t>Pb triple-shape coexistence</a:t>
            </a:r>
            <a:br>
              <a:rPr lang="en-GB" sz="2000" dirty="0" smtClean="0"/>
            </a:br>
            <a:r>
              <a:rPr lang="en-GB" sz="2000" dirty="0" smtClean="0"/>
              <a:t>Hg nuclei: “parabolic intrusion” at mid-shell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107170"/>
            <a:ext cx="3016946" cy="2897894"/>
          </a:xfrm>
          <a:prstGeom prst="rect">
            <a:avLst/>
          </a:prstGeom>
          <a:ln w="25400">
            <a:solidFill>
              <a:srgbClr val="116E8A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5508104" y="806325"/>
            <a:ext cx="32037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400" dirty="0" smtClean="0"/>
              <a:t>A. Andreyev et al., Nature 405 (2000) 430</a:t>
            </a:r>
            <a:endParaRPr lang="en-GB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395536" y="5949280"/>
            <a:ext cx="42648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Data: NNDC, figure courtesy of Liam Gaffney</a:t>
            </a:r>
            <a:br>
              <a:rPr lang="en-GB" sz="1400" dirty="0" smtClean="0"/>
            </a:br>
            <a:r>
              <a:rPr lang="en-GB" sz="1400" dirty="0" smtClean="0"/>
              <a:t>Original figure in R. </a:t>
            </a:r>
            <a:r>
              <a:rPr lang="en-GB" sz="1400" dirty="0" err="1" smtClean="0"/>
              <a:t>Julin</a:t>
            </a:r>
            <a:r>
              <a:rPr lang="en-GB" sz="1400" dirty="0" smtClean="0"/>
              <a:t> et al., J. Phys. G 27 (2001) R109</a:t>
            </a:r>
            <a:endParaRPr lang="en-GB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7957990" y="1124744"/>
            <a:ext cx="7184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baseline="30000" dirty="0" smtClean="0"/>
              <a:t>186</a:t>
            </a:r>
            <a:r>
              <a:rPr lang="en-US" sz="2000" b="1" dirty="0" smtClean="0"/>
              <a:t>Pb</a:t>
            </a:r>
            <a:endParaRPr lang="en-GB" sz="2000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5358621" y="4616864"/>
            <a:ext cx="3603944" cy="1404424"/>
          </a:xfrm>
          <a:prstGeom prst="roundRect">
            <a:avLst>
              <a:gd name="adj" fmla="val 12145"/>
            </a:avLst>
          </a:prstGeom>
          <a:solidFill>
            <a:schemeClr val="accent6">
              <a:lumMod val="20000"/>
              <a:lumOff val="80000"/>
            </a:schemeClr>
          </a:solidFill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lvl="1">
              <a:lnSpc>
                <a:spcPts val="3000"/>
              </a:lnSpc>
              <a:spcAft>
                <a:spcPts val="600"/>
              </a:spcAft>
              <a:buClr>
                <a:srgbClr val="116E8A"/>
              </a:buClr>
            </a:pPr>
            <a:r>
              <a:rPr lang="en-US" sz="2400" b="1" dirty="0" smtClean="0">
                <a:solidFill>
                  <a:srgbClr val="C00000"/>
                </a:solidFill>
              </a:rPr>
              <a:t>(</a:t>
            </a:r>
            <a:r>
              <a:rPr lang="en-US" sz="2400" b="1" dirty="0" err="1">
                <a:solidFill>
                  <a:srgbClr val="C00000"/>
                </a:solidFill>
              </a:rPr>
              <a:t>d,p</a:t>
            </a:r>
            <a:r>
              <a:rPr lang="en-US" sz="2400" b="1" dirty="0">
                <a:solidFill>
                  <a:srgbClr val="C00000"/>
                </a:solidFill>
              </a:rPr>
              <a:t>) and (</a:t>
            </a:r>
            <a:r>
              <a:rPr lang="en-US" sz="2400" b="1" dirty="0" err="1">
                <a:solidFill>
                  <a:srgbClr val="C00000"/>
                </a:solidFill>
              </a:rPr>
              <a:t>p,d</a:t>
            </a:r>
            <a:r>
              <a:rPr lang="en-US" sz="2400" b="1" dirty="0">
                <a:solidFill>
                  <a:srgbClr val="C00000"/>
                </a:solidFill>
              </a:rPr>
              <a:t>) transfers on </a:t>
            </a:r>
            <a:r>
              <a:rPr lang="en-US" sz="2400" b="1" baseline="30000" dirty="0">
                <a:solidFill>
                  <a:srgbClr val="C00000"/>
                </a:solidFill>
              </a:rPr>
              <a:t>184,185g,185m</a:t>
            </a:r>
            <a:r>
              <a:rPr lang="en-US" sz="2400" b="1" dirty="0">
                <a:solidFill>
                  <a:srgbClr val="C00000"/>
                </a:solidFill>
              </a:rPr>
              <a:t>Hg (possibly </a:t>
            </a:r>
            <a:r>
              <a:rPr lang="en-US" sz="2400" b="1" baseline="30000" dirty="0">
                <a:solidFill>
                  <a:srgbClr val="C00000"/>
                </a:solidFill>
              </a:rPr>
              <a:t>182</a:t>
            </a:r>
            <a:r>
              <a:rPr lang="en-US" sz="2400" b="1" dirty="0">
                <a:solidFill>
                  <a:srgbClr val="C00000"/>
                </a:solidFill>
              </a:rPr>
              <a:t>Hg), </a:t>
            </a:r>
            <a:r>
              <a:rPr lang="en-US" sz="2400" b="1" baseline="30000" dirty="0">
                <a:solidFill>
                  <a:srgbClr val="C00000"/>
                </a:solidFill>
              </a:rPr>
              <a:t>188</a:t>
            </a:r>
            <a:r>
              <a:rPr lang="en-US" sz="2400" b="1" dirty="0">
                <a:solidFill>
                  <a:srgbClr val="C00000"/>
                </a:solidFill>
              </a:rPr>
              <a:t>Pb, </a:t>
            </a:r>
            <a:r>
              <a:rPr lang="en-US" sz="2400" b="1" baseline="30000" dirty="0">
                <a:solidFill>
                  <a:srgbClr val="C00000"/>
                </a:solidFill>
              </a:rPr>
              <a:t>196</a:t>
            </a:r>
            <a:r>
              <a:rPr lang="en-US" sz="2400" b="1" dirty="0">
                <a:solidFill>
                  <a:srgbClr val="C00000"/>
                </a:solidFill>
              </a:rPr>
              <a:t>Po</a:t>
            </a:r>
            <a:endParaRPr lang="en-US" sz="2400" b="1" dirty="0" smtClean="0">
              <a:solidFill>
                <a:srgbClr val="C000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2780928"/>
            <a:ext cx="4318000" cy="3225800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1007616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1151632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1295648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1439664" y="116632"/>
            <a:ext cx="108000" cy="108000"/>
          </a:xfrm>
          <a:prstGeom prst="ellipse">
            <a:avLst/>
          </a:prstGeom>
          <a:solidFill>
            <a:srgbClr val="116E8A"/>
          </a:solidFill>
          <a:ln w="19050"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839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RSTRICCARDO@AWIPJKMFUVWYY57I" val="369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23140</TotalTime>
  <Words>882</Words>
  <Application>Microsoft Macintosh PowerPoint</Application>
  <PresentationFormat>On-screen Show (4:3)</PresentationFormat>
  <Paragraphs>217</Paragraphs>
  <Slides>26</Slides>
  <Notes>2</Notes>
  <HiddenSlides>2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Calibri</vt:lpstr>
      <vt:lpstr>CambriaMath</vt:lpstr>
      <vt:lpstr>Mangal</vt:lpstr>
      <vt:lpstr>ＭＳ Ｐゴシック</vt:lpstr>
      <vt:lpstr>Symbol</vt:lpstr>
      <vt:lpstr>Arial</vt:lpstr>
      <vt:lpstr>Office Theme</vt:lpstr>
      <vt:lpstr>PowerPoint Presentation</vt:lpstr>
      <vt:lpstr>The physics (motivation)</vt:lpstr>
      <vt:lpstr>Shell evolution towards 78Ni</vt:lpstr>
      <vt:lpstr>Shell evolution towards 78Ni</vt:lpstr>
      <vt:lpstr>Shell evolution towards 78Ni</vt:lpstr>
      <vt:lpstr>Shell evolution towards 78Ni</vt:lpstr>
      <vt:lpstr>Single-particle and deformation</vt:lpstr>
      <vt:lpstr>Shape coexistence “west” of 208Pb</vt:lpstr>
      <vt:lpstr>Shape coexistence “west” of 208Pb</vt:lpstr>
      <vt:lpstr>Shape coexistence “west” of 208Pb</vt:lpstr>
      <vt:lpstr>Problem: density of states </vt:lpstr>
      <vt:lpstr>Method: active target + 𝛾-ray array</vt:lpstr>
      <vt:lpstr>Challenges for 𝛾-ray detection</vt:lpstr>
      <vt:lpstr>Challenges for 𝛾-ray detection</vt:lpstr>
      <vt:lpstr>Challenges for 𝛾-ray detection</vt:lpstr>
      <vt:lpstr>Characterising the scintillation crystals</vt:lpstr>
      <vt:lpstr>Efficiency</vt:lpstr>
      <vt:lpstr>Efficiency</vt:lpstr>
      <vt:lpstr>Efficiency</vt:lpstr>
      <vt:lpstr>Resolution</vt:lpstr>
      <vt:lpstr>The real thing</vt:lpstr>
      <vt:lpstr>Challenges for 𝛾-ray detection</vt:lpstr>
      <vt:lpstr>Challenges for 𝛾-ray detection</vt:lpstr>
      <vt:lpstr>Challenges for particle detection</vt:lpstr>
      <vt:lpstr>Challenges for particle detection</vt:lpstr>
      <vt:lpstr>Status – Conclusions</vt:lpstr>
    </vt:vector>
  </TitlesOfParts>
  <LinksUpToDate>false</LinksUpToDate>
  <SharedDoc>false</SharedDoc>
  <HyperlinksChanged>false</HyperlinksChanged>
  <AppVersion>15.0035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Riccardo Raabe</dc:creator>
  <cp:lastModifiedBy>Mathieu Babo</cp:lastModifiedBy>
  <cp:revision>1235</cp:revision>
  <dcterms:created xsi:type="dcterms:W3CDTF">2010-02-01T10:11:27Z</dcterms:created>
  <dcterms:modified xsi:type="dcterms:W3CDTF">2017-07-13T08:53:07Z</dcterms:modified>
</cp:coreProperties>
</file>