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1" r:id="rId2"/>
    <p:sldId id="454" r:id="rId3"/>
    <p:sldId id="471" r:id="rId4"/>
    <p:sldId id="399" r:id="rId5"/>
    <p:sldId id="334" r:id="rId6"/>
    <p:sldId id="463" r:id="rId7"/>
    <p:sldId id="448" r:id="rId8"/>
    <p:sldId id="441" r:id="rId9"/>
    <p:sldId id="442" r:id="rId10"/>
    <p:sldId id="464" r:id="rId11"/>
    <p:sldId id="410" r:id="rId12"/>
    <p:sldId id="412" r:id="rId13"/>
    <p:sldId id="467" r:id="rId14"/>
    <p:sldId id="466" r:id="rId15"/>
    <p:sldId id="409" r:id="rId16"/>
    <p:sldId id="479" r:id="rId17"/>
    <p:sldId id="469" r:id="rId18"/>
    <p:sldId id="473" r:id="rId19"/>
    <p:sldId id="474" r:id="rId20"/>
    <p:sldId id="475" r:id="rId21"/>
    <p:sldId id="476" r:id="rId22"/>
    <p:sldId id="477" r:id="rId23"/>
    <p:sldId id="478" r:id="rId24"/>
    <p:sldId id="4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4679" autoAdjust="0"/>
  </p:normalViewPr>
  <p:slideViewPr>
    <p:cSldViewPr>
      <p:cViewPr>
        <p:scale>
          <a:sx n="75" d="100"/>
          <a:sy n="75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FE8A2D-7223-4E11-9395-BB659471AEBB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10446B-0122-481A-A340-20B126B5F993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329F91E-08D2-4EB6-AE17-6559A4703DD5}" type="datetimeFigureOut">
              <a:rPr lang="en-GB"/>
              <a:pPr>
                <a:defRPr/>
              </a:pPr>
              <a:t>12/01/2011</a:t>
            </a:fld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DD85C36-E395-4D52-8C73-35F7722A851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BDF0BC2B-BBE6-44CF-9D77-0D3F84A96F80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671CA-6491-444C-A48D-7F0063517A9C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CC61-0052-44A0-8E2B-37188DFC29C5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47F8-A1CB-42EE-98A0-A3F6340B36CA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2FF6-FCDF-4BF9-BD26-A9DD18180406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4FCA7-B79D-477A-9362-734A9541E295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2496-66DD-4B5C-8774-971EFAD47457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A3AE4-B1F7-49D3-8F47-339700E4CE00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10E8-5185-423D-841E-E1790A27AF4A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4310-BD73-4DFF-B484-DD4291B12A5B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07E3-E904-442E-ADDD-7667A4F83C6C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BC69-FCF9-40C2-BDAF-7943BA9916F7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A17E-A3B3-4C66-80D0-D5DC28512DE2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D78C-2CE1-44ED-A397-167224D7360B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6FF15-C746-4A47-A6BE-5F3642F7BD03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2CBA2-89B7-4F35-96EE-6A230D7B169D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CEFC-8F69-4896-A6A0-738270CF3D3F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E7FB-F130-471A-A58C-7C67FB229C9C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0727-FCB1-4BE3-BD20-E8ECEEDC0418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1C2F-F342-4357-B981-C69AB763977B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DE60-A231-4974-8F02-3C27CF045B5D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52AA-27CB-4CBB-86FB-CB5383066AE5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11EA-2FA7-4D14-AF8A-BFB9A1C38447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F689-98F0-449A-ABAF-B64D30A64617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E2EB-D45F-4797-A3D4-C3A863E96833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4C01-9B85-419F-90C8-8A52C3B50A5B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F5BFE1-0551-4CCE-97F5-FE1B88E87FB7}" type="datetimeFigureOut">
              <a:rPr lang="en-US"/>
              <a:pPr>
                <a:defRPr/>
              </a:pPr>
              <a:t>1/12/2011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10733C-8804-4A85-A6FD-DAF99555075E}" type="slidenum">
              <a:rPr lang="en-IE"/>
              <a:pPr>
                <a:defRPr/>
              </a:pPr>
              <a:t>‹Nº›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jpe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412750" y="2060575"/>
            <a:ext cx="78311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u="sng"/>
              <a:t>M. B. Gómez Hornillos</a:t>
            </a:r>
            <a:r>
              <a:rPr lang="es-ES"/>
              <a:t>, R. Caballero, A. Riego </a:t>
            </a:r>
            <a:br>
              <a:rPr lang="es-ES"/>
            </a:br>
            <a:r>
              <a:rPr lang="es-ES"/>
              <a:t>G. Cortés, A. Poch, C. Pretel, F. Calviño</a:t>
            </a:r>
            <a:endParaRPr lang="es-ES" b="1">
              <a:solidFill>
                <a:schemeClr val="accent2"/>
              </a:solidFill>
            </a:endParaRPr>
          </a:p>
          <a:p>
            <a:pPr marL="342900" indent="-342900" algn="ctr"/>
            <a:r>
              <a:rPr lang="es-ES" b="1">
                <a:solidFill>
                  <a:schemeClr val="accent2"/>
                </a:solidFill>
              </a:rPr>
              <a:t>SEN, UNIVERSIDAD POLITÉCNICA DE CATALUÑA</a:t>
            </a:r>
          </a:p>
          <a:p>
            <a:pPr marL="342900" indent="-342900" algn="ctr"/>
            <a:r>
              <a:rPr lang="es-ES" b="1">
                <a:solidFill>
                  <a:schemeClr val="accent2"/>
                </a:solidFill>
              </a:rPr>
              <a:t>Barcelona, SPAIN</a:t>
            </a:r>
          </a:p>
          <a:p>
            <a:pPr marL="342900" indent="-342900" algn="ctr"/>
            <a:endParaRPr lang="en-GB"/>
          </a:p>
          <a:p>
            <a:pPr marL="342900" indent="-342900" algn="ctr"/>
            <a:r>
              <a:rPr lang="en-GB"/>
              <a:t>J.L. Taín, A. Algora, C. Domingo-Pardo, J. Agramunt and Gamma Spectroscopy Group </a:t>
            </a:r>
            <a:br>
              <a:rPr lang="en-GB"/>
            </a:br>
            <a:r>
              <a:rPr lang="en-GB" b="1">
                <a:solidFill>
                  <a:schemeClr val="accent2"/>
                </a:solidFill>
              </a:rPr>
              <a:t>IFIC- Valencia, SPAIN</a:t>
            </a:r>
            <a:endParaRPr lang="en-GB"/>
          </a:p>
          <a:p>
            <a:pPr marL="342900" indent="-342900" algn="ctr"/>
            <a:endParaRPr lang="en-GB"/>
          </a:p>
          <a:p>
            <a:pPr marL="342900" indent="-342900" algn="ctr"/>
            <a:r>
              <a:rPr lang="en-GB"/>
              <a:t>D. Cano, T. Martínez, A. García and Nuclear Innovation Group </a:t>
            </a:r>
            <a:br>
              <a:rPr lang="en-GB"/>
            </a:br>
            <a:r>
              <a:rPr lang="en-GB" b="1">
                <a:solidFill>
                  <a:schemeClr val="accent2"/>
                </a:solidFill>
              </a:rPr>
              <a:t>CIEMAT-Madrid, SPAIN</a:t>
            </a:r>
          </a:p>
          <a:p>
            <a:pPr marL="342900" indent="-342900" algn="ctr"/>
            <a:endParaRPr lang="en-GB" b="1">
              <a:solidFill>
                <a:schemeClr val="accent2"/>
              </a:solidFill>
            </a:endParaRPr>
          </a:p>
          <a:p>
            <a:pPr marL="342900" indent="-342900" algn="ctr"/>
            <a:r>
              <a:rPr lang="en-GB"/>
              <a:t>I.Dillmann</a:t>
            </a:r>
          </a:p>
          <a:p>
            <a:pPr marL="342900" indent="-342900" algn="ctr"/>
            <a:r>
              <a:rPr lang="en-GB" b="1">
                <a:solidFill>
                  <a:srgbClr val="C00000"/>
                </a:solidFill>
              </a:rPr>
              <a:t>Uni Giessen and GSI, GERMANY</a:t>
            </a:r>
          </a:p>
          <a:p>
            <a:pPr marL="342900" indent="-342900" algn="ctr"/>
            <a:endParaRPr lang="en-GB"/>
          </a:p>
          <a:p>
            <a:pPr marL="342900" indent="-342900" algn="ctr"/>
            <a:endParaRPr lang="es-ES" b="1">
              <a:solidFill>
                <a:schemeClr val="accent2"/>
              </a:solidFill>
            </a:endParaRP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175" y="2133600"/>
            <a:ext cx="820738" cy="863600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med" len="lg"/>
          </a:ln>
        </p:spPr>
      </p:pic>
      <p:pic>
        <p:nvPicPr>
          <p:cNvPr id="16387" name="Picture 8" descr="ciem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4437063"/>
            <a:ext cx="1319213" cy="61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8" name="Picture 9" descr="ific_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00438"/>
            <a:ext cx="8778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sz="4000" b="1">
              <a:solidFill>
                <a:schemeClr val="bg1"/>
              </a:solidFill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0" y="6524625"/>
            <a:ext cx="9144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Brighton 2011                                SEN, UPC, Barcelona</a:t>
            </a:r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323850" y="44450"/>
            <a:ext cx="8353425" cy="1311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solidFill>
                  <a:schemeClr val="bg1"/>
                </a:solidFill>
              </a:rPr>
              <a:t>The BEta deLayEd Neutron emission measurements</a:t>
            </a:r>
            <a:endParaRPr 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18"/>
          <p:cNvGrpSpPr>
            <a:grpSpLocks/>
          </p:cNvGrpSpPr>
          <p:nvPr/>
        </p:nvGrpSpPr>
        <p:grpSpPr bwMode="auto">
          <a:xfrm>
            <a:off x="2811463" y="3803650"/>
            <a:ext cx="2106612" cy="604838"/>
            <a:chOff x="2657231" y="3223846"/>
            <a:chExt cx="2106246" cy="605693"/>
          </a:xfrm>
        </p:grpSpPr>
        <p:sp>
          <p:nvSpPr>
            <p:cNvPr id="214047" name="Rectangle 16"/>
            <p:cNvSpPr>
              <a:spLocks noChangeArrowheads="1"/>
            </p:cNvSpPr>
            <p:nvPr/>
          </p:nvSpPr>
          <p:spPr bwMode="auto">
            <a:xfrm>
              <a:off x="2657231" y="3223846"/>
              <a:ext cx="1240692" cy="605693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14048" name="Rectangle 17"/>
            <p:cNvSpPr>
              <a:spLocks noChangeArrowheads="1"/>
            </p:cNvSpPr>
            <p:nvPr/>
          </p:nvSpPr>
          <p:spPr bwMode="auto">
            <a:xfrm>
              <a:off x="3048000" y="3493477"/>
              <a:ext cx="1715477" cy="336061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214018" name="Group 22"/>
          <p:cNvGrpSpPr>
            <a:grpSpLocks/>
          </p:cNvGrpSpPr>
          <p:nvPr/>
        </p:nvGrpSpPr>
        <p:grpSpPr bwMode="auto">
          <a:xfrm>
            <a:off x="622300" y="2846388"/>
            <a:ext cx="1798638" cy="555625"/>
            <a:chOff x="761999" y="2266462"/>
            <a:chExt cx="1504463" cy="556846"/>
          </a:xfrm>
        </p:grpSpPr>
        <p:sp>
          <p:nvSpPr>
            <p:cNvPr id="214045" name="Rectangle 20"/>
            <p:cNvSpPr>
              <a:spLocks noChangeArrowheads="1"/>
            </p:cNvSpPr>
            <p:nvPr/>
          </p:nvSpPr>
          <p:spPr bwMode="auto">
            <a:xfrm>
              <a:off x="761999" y="2266462"/>
              <a:ext cx="976923" cy="488461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14046" name="Rectangle 21"/>
            <p:cNvSpPr>
              <a:spLocks noChangeArrowheads="1"/>
            </p:cNvSpPr>
            <p:nvPr/>
          </p:nvSpPr>
          <p:spPr bwMode="auto">
            <a:xfrm>
              <a:off x="914399" y="2510692"/>
              <a:ext cx="1352063" cy="312616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214019" name="Rectangle 23"/>
          <p:cNvSpPr>
            <a:spLocks noChangeArrowheads="1"/>
          </p:cNvSpPr>
          <p:nvPr/>
        </p:nvSpPr>
        <p:spPr bwMode="auto">
          <a:xfrm>
            <a:off x="2967038" y="2846388"/>
            <a:ext cx="508000" cy="2635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14020" name="Text Box 169"/>
          <p:cNvSpPr txBox="1">
            <a:spLocks noChangeArrowheads="1"/>
          </p:cNvSpPr>
          <p:nvPr/>
        </p:nvSpPr>
        <p:spPr bwMode="auto">
          <a:xfrm>
            <a:off x="179388" y="549275"/>
            <a:ext cx="8534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600"/>
              <a:t>The measurements will help to improve/validate theoretical models for determining more accurately the beta-decay properties of the neutron rich nuclei and for the r-process.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600"/>
              <a:t> From the point of view of the nuclear structure, these measurements will provide the first insight into the 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/>
              <a:t>-strength distribution, and the relevance of FF transitions for the proposed nuclei.</a:t>
            </a:r>
          </a:p>
        </p:txBody>
      </p:sp>
      <p:grpSp>
        <p:nvGrpSpPr>
          <p:cNvPr id="214021" name="Group 22"/>
          <p:cNvGrpSpPr>
            <a:grpSpLocks/>
          </p:cNvGrpSpPr>
          <p:nvPr/>
        </p:nvGrpSpPr>
        <p:grpSpPr bwMode="auto">
          <a:xfrm>
            <a:off x="0" y="2636838"/>
            <a:ext cx="6599238" cy="2424112"/>
            <a:chOff x="764" y="882"/>
            <a:chExt cx="4996" cy="1890"/>
          </a:xfrm>
        </p:grpSpPr>
        <p:pic>
          <p:nvPicPr>
            <p:cNvPr id="214043" name="Picture 20" descr="setup_frs_bel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4" y="882"/>
              <a:ext cx="4422" cy="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044" name="Text Box 21"/>
            <p:cNvSpPr txBox="1">
              <a:spLocks noChangeArrowheads="1"/>
            </p:cNvSpPr>
            <p:nvPr/>
          </p:nvSpPr>
          <p:spPr bwMode="auto">
            <a:xfrm>
              <a:off x="4663" y="1344"/>
              <a:ext cx="109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DSSDs + Neutron Detector</a:t>
              </a:r>
            </a:p>
          </p:txBody>
        </p:sp>
      </p:grpSp>
      <p:sp>
        <p:nvSpPr>
          <p:cNvPr id="214022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  <a:latin typeface="Albertus Extra Bold"/>
              </a:rPr>
              <a:t>et al.</a:t>
            </a:r>
            <a:r>
              <a:rPr lang="es-ES" i="1">
                <a:solidFill>
                  <a:schemeClr val="bg1"/>
                </a:solidFill>
              </a:rPr>
              <a:t>                                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  <p:sp>
        <p:nvSpPr>
          <p:cNvPr id="21402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</a:rPr>
              <a:t>MOTIVATION &amp; SETUP</a:t>
            </a:r>
          </a:p>
        </p:txBody>
      </p:sp>
      <p:grpSp>
        <p:nvGrpSpPr>
          <p:cNvPr id="214024" name="Group 52"/>
          <p:cNvGrpSpPr>
            <a:grpSpLocks/>
          </p:cNvGrpSpPr>
          <p:nvPr/>
        </p:nvGrpSpPr>
        <p:grpSpPr bwMode="auto">
          <a:xfrm>
            <a:off x="4284663" y="2636838"/>
            <a:ext cx="4668837" cy="2936875"/>
            <a:chOff x="4283968" y="2636912"/>
            <a:chExt cx="4669211" cy="2937123"/>
          </a:xfrm>
        </p:grpSpPr>
        <p:sp>
          <p:nvSpPr>
            <p:cNvPr id="27" name="Rectangle 26"/>
            <p:cNvSpPr/>
            <p:nvPr/>
          </p:nvSpPr>
          <p:spPr>
            <a:xfrm>
              <a:off x="4499885" y="3068748"/>
              <a:ext cx="2160760" cy="647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grpSp>
          <p:nvGrpSpPr>
            <p:cNvPr id="214026" name="Group 43"/>
            <p:cNvGrpSpPr>
              <a:grpSpLocks/>
            </p:cNvGrpSpPr>
            <p:nvPr/>
          </p:nvGrpSpPr>
          <p:grpSpPr bwMode="auto">
            <a:xfrm>
              <a:off x="4283968" y="2636912"/>
              <a:ext cx="4669211" cy="2937123"/>
              <a:chOff x="500063" y="868363"/>
              <a:chExt cx="8093075" cy="5065712"/>
            </a:xfrm>
          </p:grpSpPr>
          <p:pic>
            <p:nvPicPr>
              <p:cNvPr id="214041" name="Picture 68" descr="Setu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063" y="868363"/>
                <a:ext cx="8093075" cy="5065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4042" name="Rectangle 26"/>
              <p:cNvSpPr>
                <a:spLocks noChangeArrowheads="1"/>
              </p:cNvSpPr>
              <p:nvPr/>
            </p:nvSpPr>
            <p:spPr bwMode="auto">
              <a:xfrm>
                <a:off x="4183063" y="2878667"/>
                <a:ext cx="2937933" cy="8043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214027" name="TextBox 9"/>
            <p:cNvSpPr txBox="1">
              <a:spLocks noChangeArrowheads="1"/>
            </p:cNvSpPr>
            <p:nvPr/>
          </p:nvSpPr>
          <p:spPr bwMode="auto">
            <a:xfrm>
              <a:off x="5796136" y="3464529"/>
              <a:ext cx="15121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X-Y SSSDs 6x6 cm</a:t>
              </a:r>
              <a:r>
                <a:rPr lang="en-US" sz="1000" baseline="30000"/>
                <a:t>2</a:t>
              </a:r>
            </a:p>
            <a:p>
              <a:pPr algn="ctr"/>
              <a:r>
                <a:rPr lang="en-US" sz="1000"/>
                <a:t>0.3 mm each</a:t>
              </a:r>
            </a:p>
          </p:txBody>
        </p:sp>
        <p:sp>
          <p:nvSpPr>
            <p:cNvPr id="214028" name="TextBox 10"/>
            <p:cNvSpPr txBox="1">
              <a:spLocks noChangeArrowheads="1"/>
            </p:cNvSpPr>
            <p:nvPr/>
          </p:nvSpPr>
          <p:spPr bwMode="auto">
            <a:xfrm>
              <a:off x="6300193" y="4253026"/>
              <a:ext cx="12241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SSSDs 6x4 cm</a:t>
              </a:r>
              <a:r>
                <a:rPr lang="en-US" sz="1000" baseline="30000"/>
                <a:t>2</a:t>
              </a:r>
            </a:p>
            <a:p>
              <a:pPr algn="ctr"/>
              <a:r>
                <a:rPr lang="en-US" sz="1000"/>
                <a:t>1 mm each</a:t>
              </a:r>
            </a:p>
          </p:txBody>
        </p:sp>
        <p:sp>
          <p:nvSpPr>
            <p:cNvPr id="214029" name="TextBox 11"/>
            <p:cNvSpPr txBox="1">
              <a:spLocks noChangeArrowheads="1"/>
            </p:cNvSpPr>
            <p:nvPr/>
          </p:nvSpPr>
          <p:spPr bwMode="auto">
            <a:xfrm>
              <a:off x="6876256" y="3460002"/>
              <a:ext cx="14519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DSSDs 6x4 cm</a:t>
              </a:r>
              <a:r>
                <a:rPr lang="en-US" sz="1000" baseline="30000"/>
                <a:t>2</a:t>
              </a:r>
            </a:p>
            <a:p>
              <a:pPr algn="ctr"/>
              <a:r>
                <a:rPr lang="en-US" sz="1000"/>
                <a:t>0.7 mm each</a:t>
              </a:r>
            </a:p>
          </p:txBody>
        </p:sp>
        <p:grpSp>
          <p:nvGrpSpPr>
            <p:cNvPr id="214030" name="Group 28"/>
            <p:cNvGrpSpPr>
              <a:grpSpLocks/>
            </p:cNvGrpSpPr>
            <p:nvPr/>
          </p:nvGrpSpPr>
          <p:grpSpPr bwMode="auto">
            <a:xfrm>
              <a:off x="6443028" y="3793059"/>
              <a:ext cx="1506566" cy="505246"/>
              <a:chOff x="4241800" y="2862392"/>
              <a:chExt cx="2611309" cy="871407"/>
            </a:xfrm>
          </p:grpSpPr>
          <p:sp>
            <p:nvSpPr>
              <p:cNvPr id="214032" name="Rectangle 14"/>
              <p:cNvSpPr>
                <a:spLocks noChangeArrowheads="1"/>
              </p:cNvSpPr>
              <p:nvPr/>
            </p:nvSpPr>
            <p:spPr bwMode="auto">
              <a:xfrm>
                <a:off x="4241800" y="2870204"/>
                <a:ext cx="70875" cy="863595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4033" name="Rectangle 15"/>
              <p:cNvSpPr>
                <a:spLocks noChangeArrowheads="1"/>
              </p:cNvSpPr>
              <p:nvPr/>
            </p:nvSpPr>
            <p:spPr bwMode="auto">
              <a:xfrm>
                <a:off x="4372647" y="2870200"/>
                <a:ext cx="70875" cy="863595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4034" name="Rectangle 16"/>
              <p:cNvSpPr>
                <a:spLocks noChangeArrowheads="1"/>
              </p:cNvSpPr>
              <p:nvPr/>
            </p:nvSpPr>
            <p:spPr bwMode="auto">
              <a:xfrm>
                <a:off x="4530744" y="2870201"/>
                <a:ext cx="294401" cy="863595"/>
              </a:xfrm>
              <a:prstGeom prst="rect">
                <a:avLst/>
              </a:prstGeom>
              <a:solidFill>
                <a:srgbClr val="FF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4035" name="Rectangle 17"/>
              <p:cNvSpPr>
                <a:spLocks noChangeArrowheads="1"/>
              </p:cNvSpPr>
              <p:nvPr/>
            </p:nvSpPr>
            <p:spPr bwMode="auto">
              <a:xfrm>
                <a:off x="4896017" y="2870200"/>
                <a:ext cx="294401" cy="863595"/>
              </a:xfrm>
              <a:prstGeom prst="rect">
                <a:avLst/>
              </a:prstGeom>
              <a:solidFill>
                <a:srgbClr val="FF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4036" name="Rectangle 18"/>
              <p:cNvSpPr>
                <a:spLocks noChangeArrowheads="1"/>
              </p:cNvSpPr>
              <p:nvPr/>
            </p:nvSpPr>
            <p:spPr bwMode="auto">
              <a:xfrm>
                <a:off x="5293996" y="2870200"/>
                <a:ext cx="212622" cy="863595"/>
              </a:xfrm>
              <a:prstGeom prst="rect">
                <a:avLst/>
              </a:prstGeom>
              <a:solidFill>
                <a:srgbClr val="3366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4037" name="Rectangle 19"/>
              <p:cNvSpPr>
                <a:spLocks noChangeArrowheads="1"/>
              </p:cNvSpPr>
              <p:nvPr/>
            </p:nvSpPr>
            <p:spPr bwMode="auto">
              <a:xfrm>
                <a:off x="5577495" y="2870200"/>
                <a:ext cx="212622" cy="863595"/>
              </a:xfrm>
              <a:prstGeom prst="rect">
                <a:avLst/>
              </a:prstGeom>
              <a:solidFill>
                <a:srgbClr val="3366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4038" name="Rectangle 20"/>
              <p:cNvSpPr>
                <a:spLocks noChangeArrowheads="1"/>
              </p:cNvSpPr>
              <p:nvPr/>
            </p:nvSpPr>
            <p:spPr bwMode="auto">
              <a:xfrm>
                <a:off x="5866445" y="2870200"/>
                <a:ext cx="212622" cy="863595"/>
              </a:xfrm>
              <a:prstGeom prst="rect">
                <a:avLst/>
              </a:prstGeom>
              <a:solidFill>
                <a:srgbClr val="3366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4039" name="Rectangle 21"/>
              <p:cNvSpPr>
                <a:spLocks noChangeArrowheads="1"/>
              </p:cNvSpPr>
              <p:nvPr/>
            </p:nvSpPr>
            <p:spPr bwMode="auto">
              <a:xfrm>
                <a:off x="6191390" y="2866296"/>
                <a:ext cx="294401" cy="863595"/>
              </a:xfrm>
              <a:prstGeom prst="rect">
                <a:avLst/>
              </a:prstGeom>
              <a:solidFill>
                <a:srgbClr val="FF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4040" name="Rectangle 22"/>
              <p:cNvSpPr>
                <a:spLocks noChangeArrowheads="1"/>
              </p:cNvSpPr>
              <p:nvPr/>
            </p:nvSpPr>
            <p:spPr bwMode="auto">
              <a:xfrm>
                <a:off x="6558708" y="2862392"/>
                <a:ext cx="294401" cy="863595"/>
              </a:xfrm>
              <a:prstGeom prst="rect">
                <a:avLst/>
              </a:prstGeom>
              <a:solidFill>
                <a:srgbClr val="FF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214031" name="TextBox 13"/>
            <p:cNvSpPr txBox="1">
              <a:spLocks noChangeArrowheads="1"/>
            </p:cNvSpPr>
            <p:nvPr/>
          </p:nvSpPr>
          <p:spPr bwMode="auto">
            <a:xfrm>
              <a:off x="7308304" y="4253026"/>
              <a:ext cx="12241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SSSDs 6x4 cm</a:t>
              </a:r>
              <a:r>
                <a:rPr lang="en-US" sz="1000" baseline="30000"/>
                <a:t>2</a:t>
              </a:r>
            </a:p>
            <a:p>
              <a:pPr algn="ctr"/>
              <a:r>
                <a:rPr lang="en-US" sz="1000"/>
                <a:t>1 mm each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4" descr="Ni_78_are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349500"/>
            <a:ext cx="466725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Other areas of interest</a:t>
            </a: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  <a:latin typeface="Albertus Extra Bold"/>
              </a:rPr>
              <a:t>et al.</a:t>
            </a:r>
            <a:r>
              <a:rPr lang="es-ES" i="1">
                <a:solidFill>
                  <a:schemeClr val="bg1"/>
                </a:solidFill>
              </a:rPr>
              <a:t>                                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  <p:sp>
        <p:nvSpPr>
          <p:cNvPr id="216068" name="TextBox 3"/>
          <p:cNvSpPr txBox="1">
            <a:spLocks noChangeArrowheads="1"/>
          </p:cNvSpPr>
          <p:nvPr/>
        </p:nvSpPr>
        <p:spPr bwMode="auto">
          <a:xfrm>
            <a:off x="755650" y="692150"/>
            <a:ext cx="77041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E"/>
              <a:t> Interested in nuclei in the area around doubly magic </a:t>
            </a:r>
            <a:r>
              <a:rPr lang="en-IE" baseline="30000"/>
              <a:t>78</a:t>
            </a:r>
            <a:r>
              <a:rPr lang="en-IE"/>
              <a:t>Ni</a:t>
            </a:r>
          </a:p>
          <a:p>
            <a:pPr lvl="1">
              <a:buFont typeface="Courier New" pitchFamily="49" charset="0"/>
              <a:buChar char="o"/>
            </a:pPr>
            <a:r>
              <a:rPr lang="en-IE"/>
              <a:t> Previous measurements in this area are scarce and unreliable. </a:t>
            </a:r>
          </a:p>
          <a:p>
            <a:pPr lvl="1">
              <a:buFont typeface="Courier New" pitchFamily="49" charset="0"/>
              <a:buChar char="o"/>
            </a:pPr>
            <a:r>
              <a:rPr lang="en-IE"/>
              <a:t> Study influence of GT + FF transitions in this region.</a:t>
            </a:r>
          </a:p>
          <a:p>
            <a:pPr lvl="1">
              <a:buFont typeface="Courier New" pitchFamily="49" charset="0"/>
              <a:buChar char="o"/>
            </a:pPr>
            <a:r>
              <a:rPr lang="en-IE"/>
              <a:t> Yields and experiment feasibility needs to be checked.</a:t>
            </a:r>
          </a:p>
          <a:p>
            <a:pPr lvl="1">
              <a:buFont typeface="Courier New" pitchFamily="49" charset="0"/>
              <a:buChar char="o"/>
            </a:pPr>
            <a:r>
              <a:rPr lang="en-IE"/>
              <a:t> Input is welcome !</a:t>
            </a:r>
          </a:p>
        </p:txBody>
      </p:sp>
      <p:sp>
        <p:nvSpPr>
          <p:cNvPr id="216091" name="Rectangle 27"/>
          <p:cNvSpPr>
            <a:spLocks noChangeArrowheads="1"/>
          </p:cNvSpPr>
          <p:nvPr/>
        </p:nvSpPr>
        <p:spPr bwMode="auto">
          <a:xfrm>
            <a:off x="6372225" y="2565400"/>
            <a:ext cx="1925638" cy="3113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Need of experimental values to validate Gammow Teller + First Fobidden role in beta decay as shell closures are crossed in the r-process region</a:t>
            </a:r>
            <a:endParaRPr lang="en-GB"/>
          </a:p>
        </p:txBody>
      </p:sp>
      <p:grpSp>
        <p:nvGrpSpPr>
          <p:cNvPr id="216096" name="Group 32"/>
          <p:cNvGrpSpPr>
            <a:grpSpLocks/>
          </p:cNvGrpSpPr>
          <p:nvPr/>
        </p:nvGrpSpPr>
        <p:grpSpPr bwMode="auto">
          <a:xfrm>
            <a:off x="0" y="404813"/>
            <a:ext cx="6227763" cy="6453187"/>
            <a:chOff x="0" y="255"/>
            <a:chExt cx="3923" cy="4065"/>
          </a:xfrm>
        </p:grpSpPr>
        <p:grpSp>
          <p:nvGrpSpPr>
            <p:cNvPr id="216071" name="Group 29"/>
            <p:cNvGrpSpPr>
              <a:grpSpLocks/>
            </p:cNvGrpSpPr>
            <p:nvPr/>
          </p:nvGrpSpPr>
          <p:grpSpPr bwMode="auto">
            <a:xfrm>
              <a:off x="0" y="255"/>
              <a:ext cx="3923" cy="4065"/>
              <a:chOff x="0" y="255"/>
              <a:chExt cx="3923" cy="4065"/>
            </a:xfrm>
          </p:grpSpPr>
          <p:sp>
            <p:nvSpPr>
              <p:cNvPr id="216073" name="Rectangle 30"/>
              <p:cNvSpPr>
                <a:spLocks noChangeArrowheads="1"/>
              </p:cNvSpPr>
              <p:nvPr/>
            </p:nvSpPr>
            <p:spPr bwMode="auto">
              <a:xfrm>
                <a:off x="0" y="255"/>
                <a:ext cx="3923" cy="40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16074" name="Group 31"/>
              <p:cNvGrpSpPr>
                <a:grpSpLocks/>
              </p:cNvGrpSpPr>
              <p:nvPr/>
            </p:nvGrpSpPr>
            <p:grpSpPr bwMode="auto">
              <a:xfrm>
                <a:off x="0" y="255"/>
                <a:ext cx="3787" cy="3964"/>
                <a:chOff x="0" y="119"/>
                <a:chExt cx="3787" cy="3964"/>
              </a:xfrm>
            </p:grpSpPr>
            <p:grpSp>
              <p:nvGrpSpPr>
                <p:cNvPr id="216075" name="Group 24"/>
                <p:cNvGrpSpPr>
                  <a:grpSpLocks/>
                </p:cNvGrpSpPr>
                <p:nvPr/>
              </p:nvGrpSpPr>
              <p:grpSpPr bwMode="auto">
                <a:xfrm>
                  <a:off x="0" y="1530"/>
                  <a:ext cx="1756" cy="1260"/>
                  <a:chOff x="0" y="1530"/>
                  <a:chExt cx="1756" cy="1260"/>
                </a:xfrm>
              </p:grpSpPr>
              <p:pic>
                <p:nvPicPr>
                  <p:cNvPr id="216093" name="Picture 18" descr="Cu_predicted_Pn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l="3728"/>
                  <a:stretch>
                    <a:fillRect/>
                  </a:stretch>
                </p:blipFill>
                <p:spPr bwMode="auto">
                  <a:xfrm>
                    <a:off x="0" y="1632"/>
                    <a:ext cx="1756" cy="115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6094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" y="1530"/>
                    <a:ext cx="1035" cy="21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IE" sz="1600">
                        <a:latin typeface="Arial Narrow" pitchFamily="34" charset="0"/>
                      </a:rPr>
                      <a:t>Z=29, Cu isotopes</a:t>
                    </a:r>
                  </a:p>
                </p:txBody>
              </p:sp>
            </p:grpSp>
            <p:grpSp>
              <p:nvGrpSpPr>
                <p:cNvPr id="216076" name="Group 11"/>
                <p:cNvGrpSpPr>
                  <a:grpSpLocks/>
                </p:cNvGrpSpPr>
                <p:nvPr/>
              </p:nvGrpSpPr>
              <p:grpSpPr bwMode="auto">
                <a:xfrm>
                  <a:off x="1927" y="2745"/>
                  <a:ext cx="1824" cy="1338"/>
                  <a:chOff x="390516" y="80938"/>
                  <a:chExt cx="2895600" cy="2124077"/>
                </a:xfrm>
              </p:grpSpPr>
              <p:pic>
                <p:nvPicPr>
                  <p:cNvPr id="2" name="Picture 1" descr="As_predicted_Pn.jpg"/>
                  <p:cNvPicPr>
                    <a:picLocks noChangeAspect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90516" y="366690"/>
                    <a:ext cx="2895600" cy="18383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6092" name="Text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3016" y="80938"/>
                    <a:ext cx="1528786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IE" sz="1600">
                        <a:latin typeface="Arial Narrow" pitchFamily="34" charset="0"/>
                      </a:rPr>
                      <a:t>Z=33, As isotopes</a:t>
                    </a:r>
                  </a:p>
                </p:txBody>
              </p:sp>
            </p:grpSp>
            <p:grpSp>
              <p:nvGrpSpPr>
                <p:cNvPr id="216077" name="Group 19"/>
                <p:cNvGrpSpPr>
                  <a:grpSpLocks/>
                </p:cNvGrpSpPr>
                <p:nvPr/>
              </p:nvGrpSpPr>
              <p:grpSpPr bwMode="auto">
                <a:xfrm>
                  <a:off x="113" y="2745"/>
                  <a:ext cx="1797" cy="1323"/>
                  <a:chOff x="4214810" y="642918"/>
                  <a:chExt cx="2852736" cy="2100264"/>
                </a:xfrm>
              </p:grpSpPr>
              <p:pic>
                <p:nvPicPr>
                  <p:cNvPr id="216089" name="Picture 17" descr="Zn_predicted_Pn.jpg"/>
                  <p:cNvPicPr>
                    <a:picLocks noChangeAspect="1"/>
                  </p:cNvPicPr>
                  <p:nvPr/>
                </p:nvPicPr>
                <p:blipFill>
                  <a:blip r:embed="rId5"/>
                  <a:srcRect l="6989"/>
                  <a:stretch>
                    <a:fillRect/>
                  </a:stretch>
                </p:blipFill>
                <p:spPr bwMode="auto">
                  <a:xfrm>
                    <a:off x="4214810" y="857232"/>
                    <a:ext cx="2852736" cy="188595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6090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4942" y="642918"/>
                    <a:ext cx="1785950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IE" sz="1600">
                        <a:latin typeface="Arial Narrow" pitchFamily="34" charset="0"/>
                      </a:rPr>
                      <a:t>Z=30, Zn isotopes</a:t>
                    </a:r>
                  </a:p>
                </p:txBody>
              </p:sp>
            </p:grpSp>
            <p:grpSp>
              <p:nvGrpSpPr>
                <p:cNvPr id="216078" name="Group 12"/>
                <p:cNvGrpSpPr>
                  <a:grpSpLocks/>
                </p:cNvGrpSpPr>
                <p:nvPr/>
              </p:nvGrpSpPr>
              <p:grpSpPr bwMode="auto">
                <a:xfrm>
                  <a:off x="1927" y="180"/>
                  <a:ext cx="1824" cy="1293"/>
                  <a:chOff x="142844" y="2143116"/>
                  <a:chExt cx="2895600" cy="2052639"/>
                </a:xfrm>
              </p:grpSpPr>
              <p:pic>
                <p:nvPicPr>
                  <p:cNvPr id="216087" name="Picture 4" descr="Ga_predicted_Pn.jpg"/>
                  <p:cNvPicPr>
                    <a:picLocks noChangeAspect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142844" y="2357430"/>
                    <a:ext cx="2895600" cy="18383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6088" name="Text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5852" y="2143116"/>
                    <a:ext cx="1609716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IE" sz="1600">
                        <a:latin typeface="Arial Narrow" pitchFamily="34" charset="0"/>
                      </a:rPr>
                      <a:t>Z=31, Ga isotopes</a:t>
                    </a:r>
                  </a:p>
                </p:txBody>
              </p:sp>
            </p:grpSp>
            <p:grpSp>
              <p:nvGrpSpPr>
                <p:cNvPr id="216079" name="Group 23"/>
                <p:cNvGrpSpPr>
                  <a:grpSpLocks/>
                </p:cNvGrpSpPr>
                <p:nvPr/>
              </p:nvGrpSpPr>
              <p:grpSpPr bwMode="auto">
                <a:xfrm>
                  <a:off x="22" y="119"/>
                  <a:ext cx="1930" cy="1398"/>
                  <a:chOff x="4357686" y="4590644"/>
                  <a:chExt cx="3063549" cy="2219731"/>
                </a:xfrm>
              </p:grpSpPr>
              <p:pic>
                <p:nvPicPr>
                  <p:cNvPr id="216085" name="Picture 21" descr="Ni_predicted_Pn.jpg"/>
                  <p:cNvPicPr>
                    <a:picLocks noChangeAspect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4357686" y="4714884"/>
                    <a:ext cx="3063549" cy="209549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6086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4942" y="4590644"/>
                    <a:ext cx="150019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IE" sz="1600">
                        <a:latin typeface="Arial Narrow" pitchFamily="34" charset="0"/>
                      </a:rPr>
                      <a:t>Z=28, Ni isotopes </a:t>
                    </a:r>
                  </a:p>
                </p:txBody>
              </p:sp>
            </p:grpSp>
            <p:grpSp>
              <p:nvGrpSpPr>
                <p:cNvPr id="216080" name="Group 16"/>
                <p:cNvGrpSpPr>
                  <a:grpSpLocks/>
                </p:cNvGrpSpPr>
                <p:nvPr/>
              </p:nvGrpSpPr>
              <p:grpSpPr bwMode="auto">
                <a:xfrm>
                  <a:off x="1951" y="1485"/>
                  <a:ext cx="1836" cy="1269"/>
                  <a:chOff x="371466" y="4500570"/>
                  <a:chExt cx="2914650" cy="2014524"/>
                </a:xfrm>
              </p:grpSpPr>
              <p:grpSp>
                <p:nvGrpSpPr>
                  <p:cNvPr id="21608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71466" y="4500570"/>
                    <a:ext cx="2914650" cy="2014524"/>
                    <a:chOff x="3586144" y="3357562"/>
                    <a:chExt cx="2914650" cy="2014524"/>
                  </a:xfrm>
                </p:grpSpPr>
                <p:pic>
                  <p:nvPicPr>
                    <p:cNvPr id="216083" name="Picture 13" descr="Ge_predicted_Pn.jpg"/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rcRect t="50725"/>
                    <a:stretch>
                      <a:fillRect/>
                    </a:stretch>
                  </p:blipFill>
                  <p:spPr bwMode="auto">
                    <a:xfrm>
                      <a:off x="3586144" y="3429000"/>
                      <a:ext cx="2914650" cy="194308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16084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86248" y="3357562"/>
                      <a:ext cx="17859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IE" sz="1600">
                          <a:latin typeface="Arial Narrow" pitchFamily="34" charset="0"/>
                        </a:rPr>
                        <a:t>Z=32, Ge isotopes</a:t>
                      </a:r>
                    </a:p>
                  </p:txBody>
                </p:sp>
              </p:grpSp>
              <p:pic>
                <p:nvPicPr>
                  <p:cNvPr id="216082" name="Picture 14" descr="Ge_predicted_Pn.jpg"/>
                  <p:cNvPicPr>
                    <a:picLocks noChangeAspect="1"/>
                  </p:cNvPicPr>
                  <p:nvPr/>
                </p:nvPicPr>
                <p:blipFill>
                  <a:blip r:embed="rId8"/>
                  <a:srcRect l="66177" t="5435" r="4411" b="81883"/>
                  <a:stretch>
                    <a:fillRect/>
                  </a:stretch>
                </p:blipFill>
                <p:spPr bwMode="auto">
                  <a:xfrm>
                    <a:off x="2285984" y="5357826"/>
                    <a:ext cx="857256" cy="50006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sp>
          <p:nvSpPr>
            <p:cNvPr id="216072" name="TextBox 25"/>
            <p:cNvSpPr txBox="1">
              <a:spLocks noChangeArrowheads="1"/>
            </p:cNvSpPr>
            <p:nvPr/>
          </p:nvSpPr>
          <p:spPr bwMode="auto">
            <a:xfrm>
              <a:off x="930" y="4087"/>
              <a:ext cx="22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1400"/>
                <a:t>I. Borzov, PRC 71, 065801, (2005)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</a:rPr>
              <a:t>STATUS</a:t>
            </a:r>
          </a:p>
        </p:txBody>
      </p:sp>
      <p:sp>
        <p:nvSpPr>
          <p:cNvPr id="217090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  <a:latin typeface="Albertus Extra Bold"/>
              </a:rPr>
              <a:t>et al.</a:t>
            </a:r>
            <a:r>
              <a:rPr lang="es-ES" i="1">
                <a:solidFill>
                  <a:schemeClr val="bg1"/>
                </a:solidFill>
              </a:rPr>
              <a:t>                                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  <p:sp>
        <p:nvSpPr>
          <p:cNvPr id="217091" name="TextBox 3"/>
          <p:cNvSpPr txBox="1">
            <a:spLocks noChangeArrowheads="1"/>
          </p:cNvSpPr>
          <p:nvPr/>
        </p:nvSpPr>
        <p:spPr bwMode="auto">
          <a:xfrm>
            <a:off x="323850" y="1125538"/>
            <a:ext cx="835183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E"/>
              <a:t> Successful measurements of P</a:t>
            </a:r>
            <a:r>
              <a:rPr lang="en-IE" baseline="-25000"/>
              <a:t>n</a:t>
            </a:r>
            <a:r>
              <a:rPr lang="en-IE"/>
              <a:t> of fission products at JYFLTRAP.</a:t>
            </a:r>
          </a:p>
          <a:p>
            <a:pPr>
              <a:buFont typeface="Wingdings" pitchFamily="2" charset="2"/>
              <a:buChar char="ü"/>
            </a:pPr>
            <a:endParaRPr lang="en-IE"/>
          </a:p>
          <a:p>
            <a:pPr>
              <a:buFont typeface="Wingdings" pitchFamily="2" charset="2"/>
              <a:buChar char="ü"/>
            </a:pPr>
            <a:r>
              <a:rPr lang="en-IE"/>
              <a:t> Test time requested for:</a:t>
            </a:r>
          </a:p>
          <a:p>
            <a:pPr marL="1143000" lvl="2" indent="-228600">
              <a:buFontTx/>
              <a:buChar char="•"/>
            </a:pPr>
            <a:r>
              <a:rPr lang="en-IE"/>
              <a:t>Further background test of the whole BELEN setup at GSI</a:t>
            </a:r>
          </a:p>
          <a:p>
            <a:pPr marL="1143000" lvl="2" indent="-228600">
              <a:buFontTx/>
              <a:buChar char="•"/>
            </a:pPr>
            <a:r>
              <a:rPr lang="en-IE"/>
              <a:t>Needed to test BELEN detector + Implantation detector (AIDA) + DACQ at GSI</a:t>
            </a:r>
          </a:p>
          <a:p>
            <a:pPr marL="1143000" lvl="2" indent="-228600">
              <a:buFontTx/>
              <a:buChar char="•"/>
            </a:pPr>
            <a:endParaRPr lang="en-IE"/>
          </a:p>
          <a:p>
            <a:pPr>
              <a:buFont typeface="Wingdings" pitchFamily="2" charset="2"/>
              <a:buChar char="ü"/>
            </a:pPr>
            <a:r>
              <a:rPr lang="en-IE"/>
              <a:t> Two proposals approved at FRS-GSI will use the BELEN detector</a:t>
            </a:r>
            <a:endParaRPr lang="en-US"/>
          </a:p>
          <a:p>
            <a:pPr marL="0" lvl="1">
              <a:buFont typeface="Wingdings" pitchFamily="2" charset="2"/>
              <a:buChar char="§"/>
            </a:pPr>
            <a:r>
              <a:rPr lang="en-US"/>
              <a:t> S323 </a:t>
            </a:r>
            <a:r>
              <a:rPr lang="en-US" i="1"/>
              <a:t>“Beta</a:t>
            </a:r>
            <a:r>
              <a:rPr lang="en-GB" i="1"/>
              <a:t>-decay of very neutron-rich Rh, Pd, Ag nuclei including the r-process waiting point </a:t>
            </a:r>
            <a:r>
              <a:rPr lang="en-GB" i="1" baseline="30000"/>
              <a:t>128</a:t>
            </a:r>
            <a:r>
              <a:rPr lang="en-GB" i="1"/>
              <a:t>Pd</a:t>
            </a:r>
            <a:r>
              <a:rPr lang="en-US" i="1"/>
              <a:t>”. </a:t>
            </a:r>
            <a:r>
              <a:rPr lang="en-US"/>
              <a:t>F. Montes et al.</a:t>
            </a:r>
            <a:endParaRPr lang="en-US" i="1"/>
          </a:p>
          <a:p>
            <a:pPr marL="0" lvl="1">
              <a:buFont typeface="Wingdings" pitchFamily="2" charset="2"/>
              <a:buChar char="§"/>
            </a:pPr>
            <a:r>
              <a:rPr lang="en-US" i="1"/>
              <a:t> </a:t>
            </a:r>
            <a:r>
              <a:rPr lang="en-US"/>
              <a:t>S410</a:t>
            </a:r>
            <a:r>
              <a:rPr lang="en-US" i="1"/>
              <a:t> “Beta</a:t>
            </a:r>
            <a:r>
              <a:rPr lang="en-GB" i="1"/>
              <a:t>-decay measurements of new isotopes near the third </a:t>
            </a:r>
            <a:r>
              <a:rPr lang="es-ES" i="1"/>
              <a:t>r-process peak</a:t>
            </a:r>
            <a:r>
              <a:rPr lang="en-US" i="1"/>
              <a:t>”. </a:t>
            </a:r>
            <a:r>
              <a:rPr lang="en-US"/>
              <a:t>C. Domingo et al.</a:t>
            </a:r>
          </a:p>
          <a:p>
            <a:pPr marL="0" lvl="1"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Char char="ü"/>
            </a:pPr>
            <a:r>
              <a:rPr lang="en-IE"/>
              <a:t> </a:t>
            </a:r>
            <a:r>
              <a:rPr lang="en-US"/>
              <a:t>Interest in the Z=28, N=50 area around doubly magic </a:t>
            </a:r>
            <a:r>
              <a:rPr lang="en-US" baseline="30000"/>
              <a:t>78</a:t>
            </a:r>
            <a:r>
              <a:rPr lang="en-US"/>
              <a:t>Ni.</a:t>
            </a:r>
            <a:endParaRPr lang="en-IE"/>
          </a:p>
          <a:p>
            <a:pPr marL="0" lvl="1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SUMMARY</a:t>
            </a: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218114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  <a:latin typeface="Albertus Extra Bold"/>
              </a:rPr>
              <a:t>et al.</a:t>
            </a:r>
            <a:r>
              <a:rPr lang="es-ES" i="1">
                <a:solidFill>
                  <a:schemeClr val="bg1"/>
                </a:solidFill>
              </a:rPr>
              <a:t>                                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SUMMARY</a:t>
            </a: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219138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  <a:latin typeface="Albertus Extra Bold"/>
              </a:rPr>
              <a:t>et al.</a:t>
            </a:r>
            <a:r>
              <a:rPr lang="es-ES" i="1">
                <a:solidFill>
                  <a:schemeClr val="bg1"/>
                </a:solidFill>
              </a:rPr>
              <a:t>                                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SUMMARY</a:t>
            </a: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220162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  <a:latin typeface="Albertus Extra Bold"/>
              </a:rPr>
              <a:t>et al.</a:t>
            </a:r>
            <a:r>
              <a:rPr lang="es-ES" i="1">
                <a:solidFill>
                  <a:schemeClr val="bg1"/>
                </a:solidFill>
              </a:rPr>
              <a:t>                                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Background test has been performed at GSI</a:t>
            </a: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221186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  <a:latin typeface="Albertus Extra Bold"/>
              </a:rPr>
              <a:t>et al.</a:t>
            </a:r>
            <a:r>
              <a:rPr lang="es-ES" i="1">
                <a:solidFill>
                  <a:schemeClr val="bg1"/>
                </a:solidFill>
              </a:rPr>
              <a:t>                                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  <p:sp>
        <p:nvSpPr>
          <p:cNvPr id="221187" name="TextBox 4"/>
          <p:cNvSpPr txBox="1">
            <a:spLocks noChangeArrowheads="1"/>
          </p:cNvSpPr>
          <p:nvPr/>
        </p:nvSpPr>
        <p:spPr bwMode="auto">
          <a:xfrm>
            <a:off x="250825" y="1628775"/>
            <a:ext cx="3960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E"/>
              <a:t> A test has been performed at S4 to study the neutron background with beam.</a:t>
            </a:r>
          </a:p>
          <a:p>
            <a:pPr>
              <a:buFont typeface="Wingdings" pitchFamily="2" charset="2"/>
              <a:buChar char="ü"/>
            </a:pPr>
            <a:endParaRPr lang="en-IE"/>
          </a:p>
          <a:p>
            <a:pPr>
              <a:buFont typeface="Wingdings" pitchFamily="2" charset="2"/>
              <a:buChar char="ü"/>
            </a:pPr>
            <a:r>
              <a:rPr lang="en-IE"/>
              <a:t> Six counters with individual polyethylene matrix were deployed around S4 to study the neutron background around the experimental hall and in different beam conditions.</a:t>
            </a:r>
          </a:p>
          <a:p>
            <a:pPr>
              <a:buFont typeface="Wingdings" pitchFamily="2" charset="2"/>
              <a:buChar char="ü"/>
            </a:pPr>
            <a:endParaRPr lang="en-IE"/>
          </a:p>
          <a:p>
            <a:pPr>
              <a:buFont typeface="Wingdings" pitchFamily="2" charset="2"/>
              <a:buChar char="ü"/>
            </a:pPr>
            <a:r>
              <a:rPr lang="en-IE"/>
              <a:t> Data is currently under analysis.</a:t>
            </a:r>
          </a:p>
        </p:txBody>
      </p:sp>
      <p:pic>
        <p:nvPicPr>
          <p:cNvPr id="221188" name="Picture 5" descr="IMG_0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0" y="549275"/>
            <a:ext cx="473075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9" name="AutoShape 7"/>
          <p:cNvSpPr>
            <a:spLocks noChangeArrowheads="1"/>
          </p:cNvSpPr>
          <p:nvPr/>
        </p:nvSpPr>
        <p:spPr bwMode="auto">
          <a:xfrm>
            <a:off x="4140200" y="1341438"/>
            <a:ext cx="1800225" cy="574675"/>
          </a:xfrm>
          <a:prstGeom prst="rightArrow">
            <a:avLst>
              <a:gd name="adj1" fmla="val 50000"/>
              <a:gd name="adj2" fmla="val 7831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1190" name="AutoShape 8"/>
          <p:cNvSpPr>
            <a:spLocks noChangeArrowheads="1"/>
          </p:cNvSpPr>
          <p:nvPr/>
        </p:nvSpPr>
        <p:spPr bwMode="auto">
          <a:xfrm>
            <a:off x="4427538" y="3933825"/>
            <a:ext cx="1800225" cy="574675"/>
          </a:xfrm>
          <a:prstGeom prst="rightArrow">
            <a:avLst>
              <a:gd name="adj1" fmla="val 50000"/>
              <a:gd name="adj2" fmla="val 7831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1191" name="AutoShape 9"/>
          <p:cNvSpPr>
            <a:spLocks noChangeArrowheads="1"/>
          </p:cNvSpPr>
          <p:nvPr/>
        </p:nvSpPr>
        <p:spPr bwMode="auto">
          <a:xfrm>
            <a:off x="4356100" y="6021388"/>
            <a:ext cx="1800225" cy="574675"/>
          </a:xfrm>
          <a:prstGeom prst="rightArrow">
            <a:avLst>
              <a:gd name="adj1" fmla="val 50000"/>
              <a:gd name="adj2" fmla="val 7831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09" name="Group 2"/>
          <p:cNvGrpSpPr>
            <a:grpSpLocks/>
          </p:cNvGrpSpPr>
          <p:nvPr/>
        </p:nvGrpSpPr>
        <p:grpSpPr bwMode="auto">
          <a:xfrm>
            <a:off x="0" y="188913"/>
            <a:ext cx="6011863" cy="6292850"/>
            <a:chOff x="0" y="119"/>
            <a:chExt cx="3787" cy="3964"/>
          </a:xfrm>
        </p:grpSpPr>
        <p:grpSp>
          <p:nvGrpSpPr>
            <p:cNvPr id="222213" name="Group 24"/>
            <p:cNvGrpSpPr>
              <a:grpSpLocks/>
            </p:cNvGrpSpPr>
            <p:nvPr/>
          </p:nvGrpSpPr>
          <p:grpSpPr bwMode="auto">
            <a:xfrm>
              <a:off x="0" y="1530"/>
              <a:ext cx="1756" cy="1260"/>
              <a:chOff x="0" y="1530"/>
              <a:chExt cx="1756" cy="1260"/>
            </a:xfrm>
          </p:grpSpPr>
          <p:pic>
            <p:nvPicPr>
              <p:cNvPr id="222231" name="Picture 18" descr="Cu_predicted_Pn.jpg"/>
              <p:cNvPicPr>
                <a:picLocks noChangeAspect="1"/>
              </p:cNvPicPr>
              <p:nvPr/>
            </p:nvPicPr>
            <p:blipFill>
              <a:blip r:embed="rId2"/>
              <a:srcRect l="3728"/>
              <a:stretch>
                <a:fillRect/>
              </a:stretch>
            </p:blipFill>
            <p:spPr bwMode="auto">
              <a:xfrm>
                <a:off x="0" y="1632"/>
                <a:ext cx="1756" cy="1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2232" name="TextBox 2"/>
              <p:cNvSpPr txBox="1">
                <a:spLocks noChangeArrowheads="1"/>
              </p:cNvSpPr>
              <p:nvPr/>
            </p:nvSpPr>
            <p:spPr bwMode="auto">
              <a:xfrm>
                <a:off x="697" y="1530"/>
                <a:ext cx="103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IE" sz="1600">
                    <a:latin typeface="Arial Narrow" pitchFamily="34" charset="0"/>
                  </a:rPr>
                  <a:t>Z=29, Cu isotopes</a:t>
                </a:r>
              </a:p>
            </p:txBody>
          </p:sp>
        </p:grpSp>
        <p:grpSp>
          <p:nvGrpSpPr>
            <p:cNvPr id="222214" name="Group 11"/>
            <p:cNvGrpSpPr>
              <a:grpSpLocks/>
            </p:cNvGrpSpPr>
            <p:nvPr/>
          </p:nvGrpSpPr>
          <p:grpSpPr bwMode="auto">
            <a:xfrm>
              <a:off x="1927" y="2745"/>
              <a:ext cx="1824" cy="1338"/>
              <a:chOff x="390516" y="80938"/>
              <a:chExt cx="2895600" cy="2124077"/>
            </a:xfrm>
          </p:grpSpPr>
          <p:pic>
            <p:nvPicPr>
              <p:cNvPr id="222229" name="Picture 1" descr="As_predicted_Pn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0516" y="366690"/>
                <a:ext cx="2895600" cy="183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2230" name="TextBox 5"/>
              <p:cNvSpPr txBox="1">
                <a:spLocks noChangeArrowheads="1"/>
              </p:cNvSpPr>
              <p:nvPr/>
            </p:nvSpPr>
            <p:spPr bwMode="auto">
              <a:xfrm>
                <a:off x="1543016" y="80938"/>
                <a:ext cx="152878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IE" sz="1600">
                    <a:latin typeface="Arial Narrow" pitchFamily="34" charset="0"/>
                  </a:rPr>
                  <a:t>Z=33, As isotopes</a:t>
                </a:r>
              </a:p>
            </p:txBody>
          </p:sp>
        </p:grpSp>
        <p:grpSp>
          <p:nvGrpSpPr>
            <p:cNvPr id="222215" name="Group 19"/>
            <p:cNvGrpSpPr>
              <a:grpSpLocks/>
            </p:cNvGrpSpPr>
            <p:nvPr/>
          </p:nvGrpSpPr>
          <p:grpSpPr bwMode="auto">
            <a:xfrm>
              <a:off x="113" y="2745"/>
              <a:ext cx="1797" cy="1323"/>
              <a:chOff x="4214810" y="642918"/>
              <a:chExt cx="2852736" cy="2100264"/>
            </a:xfrm>
          </p:grpSpPr>
          <p:pic>
            <p:nvPicPr>
              <p:cNvPr id="222227" name="Picture 17" descr="Zn_predicted_Pn.jpg"/>
              <p:cNvPicPr>
                <a:picLocks noChangeAspect="1"/>
              </p:cNvPicPr>
              <p:nvPr/>
            </p:nvPicPr>
            <p:blipFill>
              <a:blip r:embed="rId4"/>
              <a:srcRect l="6989"/>
              <a:stretch>
                <a:fillRect/>
              </a:stretch>
            </p:blipFill>
            <p:spPr bwMode="auto">
              <a:xfrm>
                <a:off x="4214810" y="857232"/>
                <a:ext cx="2852736" cy="1885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2228" name="TextBox 7"/>
              <p:cNvSpPr txBox="1">
                <a:spLocks noChangeArrowheads="1"/>
              </p:cNvSpPr>
              <p:nvPr/>
            </p:nvSpPr>
            <p:spPr bwMode="auto">
              <a:xfrm>
                <a:off x="5214942" y="642918"/>
                <a:ext cx="178595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IE" sz="1600">
                    <a:latin typeface="Arial Narrow" pitchFamily="34" charset="0"/>
                  </a:rPr>
                  <a:t>Z=30, Zn isotopes</a:t>
                </a:r>
              </a:p>
            </p:txBody>
          </p:sp>
        </p:grpSp>
        <p:grpSp>
          <p:nvGrpSpPr>
            <p:cNvPr id="222216" name="Group 12"/>
            <p:cNvGrpSpPr>
              <a:grpSpLocks/>
            </p:cNvGrpSpPr>
            <p:nvPr/>
          </p:nvGrpSpPr>
          <p:grpSpPr bwMode="auto">
            <a:xfrm>
              <a:off x="1927" y="180"/>
              <a:ext cx="1824" cy="1293"/>
              <a:chOff x="142844" y="2143116"/>
              <a:chExt cx="2895600" cy="2052639"/>
            </a:xfrm>
          </p:grpSpPr>
          <p:pic>
            <p:nvPicPr>
              <p:cNvPr id="222225" name="Picture 4" descr="Ga_predicted_Pn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2844" y="2357430"/>
                <a:ext cx="2895600" cy="183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2226" name="TextBox 9"/>
              <p:cNvSpPr txBox="1">
                <a:spLocks noChangeArrowheads="1"/>
              </p:cNvSpPr>
              <p:nvPr/>
            </p:nvSpPr>
            <p:spPr bwMode="auto">
              <a:xfrm>
                <a:off x="1285852" y="2143116"/>
                <a:ext cx="160971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IE" sz="1600">
                    <a:latin typeface="Arial Narrow" pitchFamily="34" charset="0"/>
                  </a:rPr>
                  <a:t>Z=31, Ga isotopes</a:t>
                </a:r>
              </a:p>
            </p:txBody>
          </p:sp>
        </p:grpSp>
        <p:grpSp>
          <p:nvGrpSpPr>
            <p:cNvPr id="222217" name="Group 23"/>
            <p:cNvGrpSpPr>
              <a:grpSpLocks/>
            </p:cNvGrpSpPr>
            <p:nvPr/>
          </p:nvGrpSpPr>
          <p:grpSpPr bwMode="auto">
            <a:xfrm>
              <a:off x="22" y="119"/>
              <a:ext cx="1930" cy="1398"/>
              <a:chOff x="4357686" y="4590644"/>
              <a:chExt cx="3063549" cy="2219731"/>
            </a:xfrm>
          </p:grpSpPr>
          <p:pic>
            <p:nvPicPr>
              <p:cNvPr id="222223" name="Picture 21" descr="Ni_predicted_Pn.jp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57686" y="4714884"/>
                <a:ext cx="3063549" cy="2095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2224" name="TextBox 10"/>
              <p:cNvSpPr txBox="1">
                <a:spLocks noChangeArrowheads="1"/>
              </p:cNvSpPr>
              <p:nvPr/>
            </p:nvSpPr>
            <p:spPr bwMode="auto">
              <a:xfrm>
                <a:off x="5214942" y="4590644"/>
                <a:ext cx="150019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IE" sz="1600">
                    <a:latin typeface="Arial Narrow" pitchFamily="34" charset="0"/>
                  </a:rPr>
                  <a:t>Z=28, Ni isotopes </a:t>
                </a:r>
              </a:p>
            </p:txBody>
          </p:sp>
        </p:grpSp>
        <p:grpSp>
          <p:nvGrpSpPr>
            <p:cNvPr id="222218" name="Group 16"/>
            <p:cNvGrpSpPr>
              <a:grpSpLocks/>
            </p:cNvGrpSpPr>
            <p:nvPr/>
          </p:nvGrpSpPr>
          <p:grpSpPr bwMode="auto">
            <a:xfrm>
              <a:off x="1951" y="1485"/>
              <a:ext cx="1836" cy="1269"/>
              <a:chOff x="371466" y="4500570"/>
              <a:chExt cx="2914650" cy="2014524"/>
            </a:xfrm>
          </p:grpSpPr>
          <p:grpSp>
            <p:nvGrpSpPr>
              <p:cNvPr id="222219" name="Group 15"/>
              <p:cNvGrpSpPr>
                <a:grpSpLocks/>
              </p:cNvGrpSpPr>
              <p:nvPr/>
            </p:nvGrpSpPr>
            <p:grpSpPr bwMode="auto">
              <a:xfrm>
                <a:off x="371466" y="4500570"/>
                <a:ext cx="2914650" cy="2014524"/>
                <a:chOff x="3586144" y="3357562"/>
                <a:chExt cx="2914650" cy="2014524"/>
              </a:xfrm>
            </p:grpSpPr>
            <p:pic>
              <p:nvPicPr>
                <p:cNvPr id="222221" name="Picture 13" descr="Ge_predicted_Pn.jpg"/>
                <p:cNvPicPr>
                  <a:picLocks noChangeAspect="1"/>
                </p:cNvPicPr>
                <p:nvPr/>
              </p:nvPicPr>
              <p:blipFill>
                <a:blip r:embed="rId7"/>
                <a:srcRect t="50725"/>
                <a:stretch>
                  <a:fillRect/>
                </a:stretch>
              </p:blipFill>
              <p:spPr bwMode="auto">
                <a:xfrm>
                  <a:off x="3586144" y="3429000"/>
                  <a:ext cx="2914650" cy="1943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222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4286248" y="3357562"/>
                  <a:ext cx="178591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IE" sz="1600">
                      <a:latin typeface="Arial Narrow" pitchFamily="34" charset="0"/>
                    </a:rPr>
                    <a:t>Z=32, Ge isotopes</a:t>
                  </a:r>
                </a:p>
              </p:txBody>
            </p:sp>
          </p:grpSp>
          <p:pic>
            <p:nvPicPr>
              <p:cNvPr id="222220" name="Picture 14" descr="Ge_predicted_Pn.jpg"/>
              <p:cNvPicPr>
                <a:picLocks noChangeAspect="1"/>
              </p:cNvPicPr>
              <p:nvPr/>
            </p:nvPicPr>
            <p:blipFill>
              <a:blip r:embed="rId7"/>
              <a:srcRect l="66177" t="5435" r="4411" b="81883"/>
              <a:stretch>
                <a:fillRect/>
              </a:stretch>
            </p:blipFill>
            <p:spPr bwMode="auto">
              <a:xfrm>
                <a:off x="2285984" y="5357826"/>
                <a:ext cx="857256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2210" name="TextBox 24"/>
          <p:cNvSpPr txBox="1">
            <a:spLocks noChangeArrowheads="1"/>
          </p:cNvSpPr>
          <p:nvPr/>
        </p:nvSpPr>
        <p:spPr bwMode="auto">
          <a:xfrm>
            <a:off x="2857500" y="0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solidFill>
                  <a:srgbClr val="C00000"/>
                </a:solidFill>
              </a:rPr>
              <a:t>Theoretical Pn predictions</a:t>
            </a:r>
          </a:p>
        </p:txBody>
      </p:sp>
      <p:sp>
        <p:nvSpPr>
          <p:cNvPr id="222211" name="TextBox 25"/>
          <p:cNvSpPr txBox="1">
            <a:spLocks noChangeArrowheads="1"/>
          </p:cNvSpPr>
          <p:nvPr/>
        </p:nvSpPr>
        <p:spPr bwMode="auto">
          <a:xfrm>
            <a:off x="1476375" y="6488113"/>
            <a:ext cx="3500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1400"/>
              <a:t>I. Borzov, PRC 71, 065801, (2005)</a:t>
            </a:r>
          </a:p>
        </p:txBody>
      </p:sp>
      <p:sp>
        <p:nvSpPr>
          <p:cNvPr id="222212" name="Text Box 25"/>
          <p:cNvSpPr txBox="1">
            <a:spLocks noChangeArrowheads="1"/>
          </p:cNvSpPr>
          <p:nvPr/>
        </p:nvSpPr>
        <p:spPr bwMode="auto">
          <a:xfrm>
            <a:off x="6443663" y="2305050"/>
            <a:ext cx="21605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Need of experimental values to validate Gammow Teller + First Fobidden role in beta decay as shell closures are crossed in the r-process region.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2" descr="con52_13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3141663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4" name="Picture 3" descr="con52_1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838" y="310673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5" name="Picture 4" descr="con52_13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9825" y="310673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6" name="Picture 5" descr="con52_1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10673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7" name="Picture 6" descr="con52_13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310673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8" name="Picture 7" descr="con53_131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5" y="234950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9" name="Picture 8" descr="con53_132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20838" y="234950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40" name="Picture 9" descr="con53_133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09825" y="234950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41" name="Picture 10" descr="con53_134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3575" y="234950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42" name="Picture 11" descr="con53_135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95738" y="234950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43" name="Picture 12" descr="con54_134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09825" y="1557338"/>
            <a:ext cx="719138" cy="7191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23244" name="Picture 13" descr="con54_135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03575" y="155733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45" name="Picture 14" descr="con54_136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95738" y="155733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46" name="Picture 15" descr="con49_130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03575" y="541020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47" name="Picture 16" descr="con49_131"/>
          <p:cNvPicPr preferRelativeResize="0"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94150" y="541020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48" name="Picture 17" descr="con49_132"/>
          <p:cNvPicPr preferRelativeResize="0"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86313" y="541020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49" name="Picture 18" descr="con49_133"/>
          <p:cNvPicPr preferRelativeResize="0"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581650" y="541020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0" name="Picture 19" descr="con50_130"/>
          <p:cNvPicPr preferRelativeResize="0"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408238" y="4652963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1" name="Picture 20" descr="con50_131"/>
          <p:cNvPicPr preferRelativeResize="0"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01988" y="4652963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2" name="Picture 21" descr="con50_132"/>
          <p:cNvPicPr preferRelativeResize="0"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995738" y="4652963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3" name="Picture 22" descr="con50_133"/>
          <p:cNvPicPr preferRelativeResize="0"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786313" y="4652963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4" name="Picture 23" descr="con50_134"/>
          <p:cNvPicPr preferRelativeResize="0"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80063" y="4652963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5" name="Picture 24" descr="con51_130"/>
          <p:cNvPicPr preferRelativeResize="0"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620838" y="386238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6" name="Picture 25" descr="con51_131"/>
          <p:cNvPicPr preferRelativeResize="0"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413000" y="386238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7" name="Picture 26" descr="con51_132"/>
          <p:cNvPicPr preferRelativeResize="0"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205163" y="386238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8" name="Picture 27" descr="con51_133"/>
          <p:cNvPicPr preferRelativeResize="0"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997325" y="386238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9" name="Picture 28" descr="con51_134"/>
          <p:cNvPicPr preferRelativeResize="0"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789488" y="386080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60" name="Rectangle 29"/>
          <p:cNvSpPr>
            <a:spLocks noChangeArrowheads="1"/>
          </p:cNvSpPr>
          <p:nvPr/>
        </p:nvSpPr>
        <p:spPr bwMode="auto">
          <a:xfrm>
            <a:off x="6372225" y="5410200"/>
            <a:ext cx="719138" cy="7191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200" b="1"/>
              <a:t>In 134</a:t>
            </a:r>
          </a:p>
          <a:p>
            <a:pPr algn="ctr"/>
            <a:r>
              <a:rPr lang="de-CH" sz="1200" b="1"/>
              <a:t>138 ms</a:t>
            </a:r>
          </a:p>
          <a:p>
            <a:pPr algn="ctr"/>
            <a:r>
              <a:rPr lang="de-CH" sz="1200">
                <a:latin typeface="Symbol" pitchFamily="18" charset="2"/>
              </a:rPr>
              <a:t>b</a:t>
            </a:r>
            <a:r>
              <a:rPr lang="de-CH" sz="1200"/>
              <a:t>n, </a:t>
            </a:r>
            <a:r>
              <a:rPr lang="de-CH" sz="1200">
                <a:latin typeface="Symbol" pitchFamily="18" charset="2"/>
              </a:rPr>
              <a:t>b</a:t>
            </a:r>
            <a:r>
              <a:rPr lang="de-CH" sz="1200"/>
              <a:t>2n</a:t>
            </a:r>
          </a:p>
        </p:txBody>
      </p:sp>
      <p:pic>
        <p:nvPicPr>
          <p:cNvPr id="223261" name="Picture 30" descr="con54_13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6513" y="155733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62" name="Picture 31" descr="con54_13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828675" y="1557338"/>
            <a:ext cx="719138" cy="7191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23263" name="Picture 32" descr="con54_13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620838" y="155733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64" name="Rectang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Influence of P(1n) and P(2n)</a:t>
            </a:r>
          </a:p>
        </p:txBody>
      </p:sp>
      <p:sp>
        <p:nvSpPr>
          <p:cNvPr id="223265" name="Text Box 34"/>
          <p:cNvSpPr txBox="1">
            <a:spLocks noChangeArrowheads="1"/>
          </p:cNvSpPr>
          <p:nvPr/>
        </p:nvSpPr>
        <p:spPr bwMode="auto">
          <a:xfrm>
            <a:off x="5435600" y="765175"/>
            <a:ext cx="3219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>
                <a:sym typeface="Wingdings" pitchFamily="2" charset="2"/>
              </a:rPr>
              <a:t>During „Freeze-out“: </a:t>
            </a:r>
          </a:p>
          <a:p>
            <a:pPr algn="ctr"/>
            <a:r>
              <a:rPr lang="de-CH">
                <a:sym typeface="Wingdings" pitchFamily="2" charset="2"/>
              </a:rPr>
              <a:t>detour of </a:t>
            </a:r>
            <a:r>
              <a:rPr lang="de-CH">
                <a:latin typeface="Symbol" pitchFamily="18" charset="2"/>
                <a:sym typeface="Wingdings" pitchFamily="2" charset="2"/>
              </a:rPr>
              <a:t>b</a:t>
            </a:r>
            <a:r>
              <a:rPr lang="de-CH">
                <a:sym typeface="Wingdings" pitchFamily="2" charset="2"/>
              </a:rPr>
              <a:t>-decay chains</a:t>
            </a:r>
          </a:p>
          <a:p>
            <a:pPr algn="ctr"/>
            <a:r>
              <a:rPr lang="de-CH" i="1">
                <a:solidFill>
                  <a:srgbClr val="FF3300"/>
                </a:solidFill>
                <a:sym typeface="Wingdings" pitchFamily="2" charset="2"/>
              </a:rPr>
              <a:t> solar r-abundance changes</a:t>
            </a:r>
          </a:p>
        </p:txBody>
      </p:sp>
      <p:pic>
        <p:nvPicPr>
          <p:cNvPr id="223266" name="Picture 35" descr="con55_132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6513" y="765175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67" name="Picture 36" descr="con55_13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828675" y="765175"/>
            <a:ext cx="719138" cy="7191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23268" name="Picture 37" descr="con55_134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620838" y="765175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69" name="Picture 38" descr="con55_135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411413" y="765175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70" name="Picture 39" descr="con55_136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205163" y="765175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71" name="Picture 40" descr="con55_137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995738" y="765175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7369" name="Group 41"/>
          <p:cNvGrpSpPr>
            <a:grpSpLocks/>
          </p:cNvGrpSpPr>
          <p:nvPr/>
        </p:nvGrpSpPr>
        <p:grpSpPr bwMode="auto">
          <a:xfrm>
            <a:off x="4859338" y="1773238"/>
            <a:ext cx="4176712" cy="3409950"/>
            <a:chOff x="3061" y="1191"/>
            <a:chExt cx="2631" cy="2148"/>
          </a:xfrm>
        </p:grpSpPr>
        <p:pic>
          <p:nvPicPr>
            <p:cNvPr id="223286" name="Picture 42" descr="beta-2dn-134In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061" y="1191"/>
              <a:ext cx="2631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3287" name="Text Box 43"/>
            <p:cNvSpPr txBox="1">
              <a:spLocks noChangeArrowheads="1"/>
            </p:cNvSpPr>
            <p:nvPr/>
          </p:nvSpPr>
          <p:spPr bwMode="auto">
            <a:xfrm>
              <a:off x="4347" y="2589"/>
              <a:ext cx="130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CH"/>
                <a:t>QRPA predictions:</a:t>
              </a:r>
            </a:p>
            <a:p>
              <a:pPr algn="ctr"/>
              <a:r>
                <a:rPr lang="de-CH">
                  <a:latin typeface="Symbol" pitchFamily="18" charset="2"/>
                </a:rPr>
                <a:t>b</a:t>
              </a:r>
              <a:r>
                <a:rPr lang="de-CH"/>
                <a:t>-decay: 0%</a:t>
              </a:r>
            </a:p>
            <a:p>
              <a:pPr algn="ctr"/>
              <a:r>
                <a:rPr lang="de-CH"/>
                <a:t>P(1n): 0.6 %</a:t>
              </a:r>
              <a:endParaRPr lang="de-CH" i="1"/>
            </a:p>
            <a:p>
              <a:pPr algn="ctr"/>
              <a:r>
                <a:rPr lang="de-CH"/>
                <a:t>P(2n): 99.4%</a:t>
              </a:r>
            </a:p>
          </p:txBody>
        </p:sp>
      </p:grpSp>
      <p:grpSp>
        <p:nvGrpSpPr>
          <p:cNvPr id="227372" name="Group 44"/>
          <p:cNvGrpSpPr>
            <a:grpSpLocks/>
          </p:cNvGrpSpPr>
          <p:nvPr/>
        </p:nvGrpSpPr>
        <p:grpSpPr bwMode="auto">
          <a:xfrm>
            <a:off x="828675" y="1557338"/>
            <a:ext cx="5256213" cy="3600450"/>
            <a:chOff x="703" y="981"/>
            <a:chExt cx="3311" cy="2268"/>
          </a:xfrm>
        </p:grpSpPr>
        <p:sp>
          <p:nvSpPr>
            <p:cNvPr id="223282" name="Line 45"/>
            <p:cNvSpPr>
              <a:spLocks noChangeShapeType="1"/>
            </p:cNvSpPr>
            <p:nvPr/>
          </p:nvSpPr>
          <p:spPr bwMode="auto">
            <a:xfrm flipH="1">
              <a:off x="2925" y="3249"/>
              <a:ext cx="1089" cy="0"/>
            </a:xfrm>
            <a:prstGeom prst="line">
              <a:avLst/>
            </a:prstGeom>
            <a:noFill/>
            <a:ln w="76200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23283" name="Group 46"/>
            <p:cNvGrpSpPr>
              <a:grpSpLocks/>
            </p:cNvGrpSpPr>
            <p:nvPr/>
          </p:nvGrpSpPr>
          <p:grpSpPr bwMode="auto">
            <a:xfrm>
              <a:off x="703" y="981"/>
              <a:ext cx="2222" cy="2222"/>
              <a:chOff x="703" y="981"/>
              <a:chExt cx="2222" cy="2222"/>
            </a:xfrm>
          </p:grpSpPr>
          <p:sp>
            <p:nvSpPr>
              <p:cNvPr id="223284" name="Line 47"/>
              <p:cNvSpPr>
                <a:spLocks noChangeShapeType="1"/>
              </p:cNvSpPr>
              <p:nvPr/>
            </p:nvSpPr>
            <p:spPr bwMode="auto">
              <a:xfrm flipH="1" flipV="1">
                <a:off x="976" y="1253"/>
                <a:ext cx="1949" cy="1950"/>
              </a:xfrm>
              <a:prstGeom prst="line">
                <a:avLst/>
              </a:prstGeom>
              <a:noFill/>
              <a:ln w="76200" cap="rnd">
                <a:solidFill>
                  <a:srgbClr val="FFFF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3285" name="Rectangle 48"/>
              <p:cNvSpPr>
                <a:spLocks noChangeArrowheads="1"/>
              </p:cNvSpPr>
              <p:nvPr/>
            </p:nvSpPr>
            <p:spPr bwMode="auto">
              <a:xfrm>
                <a:off x="703" y="981"/>
                <a:ext cx="453" cy="454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227377" name="Group 49"/>
          <p:cNvGrpSpPr>
            <a:grpSpLocks/>
          </p:cNvGrpSpPr>
          <p:nvPr/>
        </p:nvGrpSpPr>
        <p:grpSpPr bwMode="auto">
          <a:xfrm>
            <a:off x="828675" y="765175"/>
            <a:ext cx="5040313" cy="4248150"/>
            <a:chOff x="703" y="482"/>
            <a:chExt cx="3175" cy="2676"/>
          </a:xfrm>
        </p:grpSpPr>
        <p:sp>
          <p:nvSpPr>
            <p:cNvPr id="223278" name="Line 50"/>
            <p:cNvSpPr>
              <a:spLocks noChangeShapeType="1"/>
            </p:cNvSpPr>
            <p:nvPr/>
          </p:nvSpPr>
          <p:spPr bwMode="auto">
            <a:xfrm flipH="1">
              <a:off x="3379" y="3158"/>
              <a:ext cx="499" cy="0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23279" name="Group 51"/>
            <p:cNvGrpSpPr>
              <a:grpSpLocks/>
            </p:cNvGrpSpPr>
            <p:nvPr/>
          </p:nvGrpSpPr>
          <p:grpSpPr bwMode="auto">
            <a:xfrm>
              <a:off x="703" y="482"/>
              <a:ext cx="2721" cy="2676"/>
              <a:chOff x="703" y="482"/>
              <a:chExt cx="2721" cy="2676"/>
            </a:xfrm>
          </p:grpSpPr>
          <p:sp>
            <p:nvSpPr>
              <p:cNvPr id="223280" name="Line 52"/>
              <p:cNvSpPr>
                <a:spLocks noChangeShapeType="1"/>
              </p:cNvSpPr>
              <p:nvPr/>
            </p:nvSpPr>
            <p:spPr bwMode="auto">
              <a:xfrm flipH="1" flipV="1">
                <a:off x="930" y="709"/>
                <a:ext cx="2494" cy="2449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3281" name="Rectangle 53"/>
              <p:cNvSpPr>
                <a:spLocks noChangeArrowheads="1"/>
              </p:cNvSpPr>
              <p:nvPr/>
            </p:nvSpPr>
            <p:spPr bwMode="auto">
              <a:xfrm>
                <a:off x="703" y="482"/>
                <a:ext cx="453" cy="454"/>
              </a:xfrm>
              <a:prstGeom prst="rect">
                <a:avLst/>
              </a:prstGeom>
              <a:noFill/>
              <a:ln w="57150">
                <a:solidFill>
                  <a:srgbClr val="66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227382" name="Group 54"/>
          <p:cNvGrpSpPr>
            <a:grpSpLocks/>
          </p:cNvGrpSpPr>
          <p:nvPr/>
        </p:nvGrpSpPr>
        <p:grpSpPr bwMode="auto">
          <a:xfrm>
            <a:off x="2413000" y="1557338"/>
            <a:ext cx="3886200" cy="3814762"/>
            <a:chOff x="1701" y="981"/>
            <a:chExt cx="2448" cy="2403"/>
          </a:xfrm>
        </p:grpSpPr>
        <p:sp>
          <p:nvSpPr>
            <p:cNvPr id="223276" name="Line 55"/>
            <p:cNvSpPr>
              <a:spLocks noChangeShapeType="1"/>
            </p:cNvSpPr>
            <p:nvPr/>
          </p:nvSpPr>
          <p:spPr bwMode="auto">
            <a:xfrm flipH="1" flipV="1">
              <a:off x="1927" y="1207"/>
              <a:ext cx="2222" cy="217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3277" name="Rectangle 56"/>
            <p:cNvSpPr>
              <a:spLocks noChangeArrowheads="1"/>
            </p:cNvSpPr>
            <p:nvPr/>
          </p:nvSpPr>
          <p:spPr bwMode="auto">
            <a:xfrm>
              <a:off x="1701" y="981"/>
              <a:ext cx="453" cy="454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Silicon IMplantation detector and Beta Absorber</a:t>
            </a:r>
          </a:p>
        </p:txBody>
      </p:sp>
      <p:pic>
        <p:nvPicPr>
          <p:cNvPr id="2242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31850"/>
            <a:ext cx="29464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284538"/>
            <a:ext cx="29908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0" name="Picture 5" descr="E12_SU_Blau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844675"/>
            <a:ext cx="172878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1" name="Picture 6" descr="TUMLogo_mZlu_Vollfl_blau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412875"/>
            <a:ext cx="14398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2" name="Text Box 7"/>
          <p:cNvSpPr txBox="1">
            <a:spLocks noChangeArrowheads="1"/>
          </p:cNvSpPr>
          <p:nvPr/>
        </p:nvSpPr>
        <p:spPr bwMode="auto">
          <a:xfrm>
            <a:off x="5033963" y="692150"/>
            <a:ext cx="346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SIMBA</a:t>
            </a:r>
            <a:endParaRPr lang="de-CH" b="1"/>
          </a:p>
          <a:p>
            <a:pPr algn="ctr"/>
            <a:r>
              <a:rPr lang="de-CH" b="1"/>
              <a:t>Constructed and developed at</a:t>
            </a:r>
          </a:p>
        </p:txBody>
      </p:sp>
      <p:sp>
        <p:nvSpPr>
          <p:cNvPr id="224263" name="Text Box 8"/>
          <p:cNvSpPr txBox="1">
            <a:spLocks noChangeArrowheads="1"/>
          </p:cNvSpPr>
          <p:nvPr/>
        </p:nvSpPr>
        <p:spPr bwMode="auto">
          <a:xfrm>
            <a:off x="6900863" y="5805488"/>
            <a:ext cx="1487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/>
              <a:t>Pictures: K. Steiger</a:t>
            </a:r>
          </a:p>
        </p:txBody>
      </p:sp>
      <p:sp>
        <p:nvSpPr>
          <p:cNvPr id="224264" name="Rectangle 9"/>
          <p:cNvSpPr>
            <a:spLocks noChangeArrowheads="1"/>
          </p:cNvSpPr>
          <p:nvPr/>
        </p:nvSpPr>
        <p:spPr bwMode="auto">
          <a:xfrm>
            <a:off x="107950" y="3789363"/>
            <a:ext cx="525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• 1 x and 1 y-detector, 60x60x0.3 mm</a:t>
            </a:r>
            <a:r>
              <a:rPr lang="en-US" baseline="30000"/>
              <a:t>3</a:t>
            </a:r>
            <a:r>
              <a:rPr lang="en-US"/>
              <a:t>, 60fold segmented each</a:t>
            </a:r>
          </a:p>
          <a:p>
            <a:pPr>
              <a:buFontTx/>
              <a:buChar char="•"/>
            </a:pPr>
            <a:r>
              <a:rPr lang="de-CH"/>
              <a:t> 2 SSSSD, </a:t>
            </a:r>
            <a:r>
              <a:rPr lang="en-US"/>
              <a:t>60x40x1 mm</a:t>
            </a:r>
            <a:r>
              <a:rPr lang="en-US" baseline="30000"/>
              <a:t>3</a:t>
            </a:r>
            <a:r>
              <a:rPr lang="en-US"/>
              <a:t>, 7fold segmented in x </a:t>
            </a:r>
          </a:p>
          <a:p>
            <a:pPr>
              <a:buFontTx/>
              <a:buChar char="•"/>
            </a:pPr>
            <a:r>
              <a:rPr lang="de-CH"/>
              <a:t> 3 DSSSD (implantation area), </a:t>
            </a:r>
            <a:r>
              <a:rPr lang="en-US"/>
              <a:t>60x40x0.7 mm</a:t>
            </a:r>
            <a:r>
              <a:rPr lang="en-US" baseline="30000"/>
              <a:t>3</a:t>
            </a:r>
            <a:r>
              <a:rPr lang="en-US"/>
              <a:t>, 60fold segmented in x-, 40fold in y-direction </a:t>
            </a:r>
            <a:endParaRPr lang="de-CH"/>
          </a:p>
          <a:p>
            <a:pPr>
              <a:buFontTx/>
              <a:buChar char="•"/>
            </a:pPr>
            <a:r>
              <a:rPr lang="de-CH"/>
              <a:t> 2 SSSSD, </a:t>
            </a:r>
            <a:r>
              <a:rPr lang="en-US"/>
              <a:t>60x40x1 mm</a:t>
            </a:r>
            <a:r>
              <a:rPr lang="en-US" baseline="30000"/>
              <a:t>3</a:t>
            </a:r>
            <a:r>
              <a:rPr lang="en-US"/>
              <a:t>, 7fold segmented in x </a:t>
            </a:r>
            <a:endParaRPr lang="de-CH"/>
          </a:p>
        </p:txBody>
      </p:sp>
      <p:sp>
        <p:nvSpPr>
          <p:cNvPr id="224265" name="Text Box 10"/>
          <p:cNvSpPr txBox="1">
            <a:spLocks noChangeArrowheads="1"/>
          </p:cNvSpPr>
          <p:nvPr/>
        </p:nvSpPr>
        <p:spPr bwMode="auto">
          <a:xfrm>
            <a:off x="179388" y="5661025"/>
            <a:ext cx="3219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PhD thesis C. Hinke, TUM (2010)</a:t>
            </a:r>
          </a:p>
          <a:p>
            <a:r>
              <a:rPr lang="en-US" sz="1400"/>
              <a:t>Diploma thesis K. Steiger, TUM (2009)</a:t>
            </a:r>
            <a:endParaRPr lang="de-CH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195513" y="0"/>
            <a:ext cx="422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cs typeface="Arial" charset="0"/>
              </a:rPr>
              <a:t>Beta decay of neutron rich nuclei</a:t>
            </a: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0" y="762000"/>
            <a:ext cx="5334000" cy="2286000"/>
            <a:chOff x="2744" y="527"/>
            <a:chExt cx="2880" cy="1380"/>
          </a:xfrm>
        </p:grpSpPr>
        <p:pic>
          <p:nvPicPr>
            <p:cNvPr id="18445" name="Picture 7" descr="betadelayneutron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4" y="527"/>
              <a:ext cx="2880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Oval 8"/>
            <p:cNvSpPr>
              <a:spLocks noChangeArrowheads="1"/>
            </p:cNvSpPr>
            <p:nvPr/>
          </p:nvSpPr>
          <p:spPr bwMode="auto">
            <a:xfrm>
              <a:off x="4468" y="935"/>
              <a:ext cx="182" cy="181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 Unicode MS" pitchFamily="34" charset="-128"/>
                </a:rPr>
                <a:t>n</a:t>
              </a:r>
            </a:p>
          </p:txBody>
        </p:sp>
        <p:sp>
          <p:nvSpPr>
            <p:cNvPr id="18447" name="Oval 9"/>
            <p:cNvSpPr>
              <a:spLocks noChangeArrowheads="1"/>
            </p:cNvSpPr>
            <p:nvPr/>
          </p:nvSpPr>
          <p:spPr bwMode="auto">
            <a:xfrm>
              <a:off x="5239" y="935"/>
              <a:ext cx="182" cy="181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rial Unicode MS" pitchFamily="34" charset="-128"/>
                  <a:sym typeface="Symbol" pitchFamily="18" charset="2"/>
                </a:rPr>
                <a:t></a:t>
              </a:r>
            </a:p>
          </p:txBody>
        </p:sp>
      </p:grpSp>
      <p:sp>
        <p:nvSpPr>
          <p:cNvPr id="18436" name="Text Box 22"/>
          <p:cNvSpPr txBox="1">
            <a:spLocks noChangeArrowheads="1"/>
          </p:cNvSpPr>
          <p:nvPr/>
        </p:nvSpPr>
        <p:spPr bwMode="auto">
          <a:xfrm>
            <a:off x="5334000" y="685800"/>
            <a:ext cx="3810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 For enough neutron rich nuclei </a:t>
            </a:r>
            <a:r>
              <a:rPr lang="en-US" sz="1600" i="1">
                <a:latin typeface="Times New Roman" pitchFamily="18" charset="0"/>
              </a:rPr>
              <a:t>S</a:t>
            </a:r>
            <a:r>
              <a:rPr lang="en-US" sz="1600" i="1" baseline="-25000">
                <a:latin typeface="Times New Roman" pitchFamily="18" charset="0"/>
              </a:rPr>
              <a:t>n</a:t>
            </a:r>
            <a:r>
              <a:rPr lang="en-US" sz="1600" i="1"/>
              <a:t> </a:t>
            </a:r>
            <a:r>
              <a:rPr lang="en-US" sz="1600"/>
              <a:t>lies below </a:t>
            </a:r>
            <a:r>
              <a:rPr lang="en-US" sz="1600" i="1">
                <a:latin typeface="Times New Roman" pitchFamily="18" charset="0"/>
              </a:rPr>
              <a:t>Q</a:t>
            </a:r>
            <a:r>
              <a:rPr lang="en-US" sz="1600" i="1" baseline="-25000">
                <a:latin typeface="Times New Roman" pitchFamily="18" charset="0"/>
                <a:sym typeface="Symbol" pitchFamily="18" charset="2"/>
              </a:rPr>
              <a:t></a:t>
            </a:r>
            <a:endParaRPr lang="en-US" sz="1600">
              <a:latin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1600">
                <a:sym typeface="Symbol" pitchFamily="18" charset="2"/>
              </a:rPr>
              <a:t> If the decay proceeds to states above </a:t>
            </a:r>
            <a:r>
              <a:rPr lang="en-US" sz="1600" i="1"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1600" i="1" baseline="-2500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1600">
                <a:sym typeface="Symbol" pitchFamily="18" charset="2"/>
              </a:rPr>
              <a:t>, neutron emission dominates over -ray de-excitation</a:t>
            </a:r>
          </a:p>
          <a:p>
            <a:pPr>
              <a:buFontTx/>
              <a:buChar char="•"/>
            </a:pPr>
            <a:r>
              <a:rPr lang="en-US" sz="1600"/>
              <a:t> Far enough from the stability, </a:t>
            </a:r>
            <a:r>
              <a:rPr lang="en-US" sz="1600" b="1">
                <a:sym typeface="Symbol" pitchFamily="18" charset="2"/>
              </a:rPr>
              <a:t>-delayed neutron emission</a:t>
            </a:r>
            <a:r>
              <a:rPr lang="en-US" sz="1600"/>
              <a:t> becomes the dominant decay process</a:t>
            </a:r>
            <a:endParaRPr lang="en-US" sz="1600">
              <a:sym typeface="Symbol" pitchFamily="18" charset="2"/>
            </a:endParaRPr>
          </a:p>
        </p:txBody>
      </p:sp>
      <p:grpSp>
        <p:nvGrpSpPr>
          <p:cNvPr id="18437" name="Group 17"/>
          <p:cNvGrpSpPr>
            <a:grpSpLocks/>
          </p:cNvGrpSpPr>
          <p:nvPr/>
        </p:nvGrpSpPr>
        <p:grpSpPr bwMode="auto">
          <a:xfrm>
            <a:off x="1979613" y="3168650"/>
            <a:ext cx="5486400" cy="3689350"/>
            <a:chOff x="2304" y="1996"/>
            <a:chExt cx="3456" cy="2324"/>
          </a:xfrm>
        </p:grpSpPr>
        <p:pic>
          <p:nvPicPr>
            <p:cNvPr id="18438" name="Picture 11" descr="pn-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1996"/>
              <a:ext cx="3456" cy="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Text Box 13"/>
            <p:cNvSpPr txBox="1">
              <a:spLocks noChangeArrowheads="1"/>
            </p:cNvSpPr>
            <p:nvPr/>
          </p:nvSpPr>
          <p:spPr bwMode="auto">
            <a:xfrm>
              <a:off x="2928" y="2784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stability</a:t>
              </a:r>
            </a:p>
          </p:txBody>
        </p:sp>
        <p:sp>
          <p:nvSpPr>
            <p:cNvPr id="18440" name="Line 15"/>
            <p:cNvSpPr>
              <a:spLocks noChangeShapeType="1"/>
            </p:cNvSpPr>
            <p:nvPr/>
          </p:nvSpPr>
          <p:spPr bwMode="auto">
            <a:xfrm>
              <a:off x="3408" y="302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1" name="Text Box 12"/>
            <p:cNvSpPr txBox="1">
              <a:spLocks noChangeArrowheads="1"/>
            </p:cNvSpPr>
            <p:nvPr/>
          </p:nvSpPr>
          <p:spPr bwMode="auto">
            <a:xfrm>
              <a:off x="5088" y="2064"/>
              <a:ext cx="2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</a:t>
              </a:r>
              <a:r>
                <a:rPr lang="en-US" b="1" baseline="-25000"/>
                <a:t>n</a:t>
              </a:r>
            </a:p>
          </p:txBody>
        </p:sp>
        <p:sp>
          <p:nvSpPr>
            <p:cNvPr id="18442" name="Text Box 21"/>
            <p:cNvSpPr txBox="1">
              <a:spLocks noChangeArrowheads="1"/>
            </p:cNvSpPr>
            <p:nvPr/>
          </p:nvSpPr>
          <p:spPr bwMode="auto">
            <a:xfrm>
              <a:off x="2352" y="2064"/>
              <a:ext cx="27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-delayed neutron emission probability</a:t>
              </a:r>
            </a:p>
          </p:txBody>
        </p:sp>
        <p:sp>
          <p:nvSpPr>
            <p:cNvPr id="18443" name="Text Box 25"/>
            <p:cNvSpPr txBox="1">
              <a:spLocks noChangeArrowheads="1"/>
            </p:cNvSpPr>
            <p:nvPr/>
          </p:nvSpPr>
          <p:spPr bwMode="auto">
            <a:xfrm>
              <a:off x="4176" y="3456"/>
              <a:ext cx="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r-process</a:t>
              </a:r>
            </a:p>
          </p:txBody>
        </p:sp>
        <p:sp>
          <p:nvSpPr>
            <p:cNvPr id="18444" name="Line 26"/>
            <p:cNvSpPr>
              <a:spLocks noChangeShapeType="1"/>
            </p:cNvSpPr>
            <p:nvPr/>
          </p:nvSpPr>
          <p:spPr bwMode="auto">
            <a:xfrm flipH="1" flipV="1">
              <a:off x="4272" y="326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BEta deLayEd Neutron detector</a:t>
            </a:r>
            <a:endParaRPr lang="de-CH" smtClean="0"/>
          </a:p>
        </p:txBody>
      </p:sp>
      <p:grpSp>
        <p:nvGrpSpPr>
          <p:cNvPr id="225282" name="Group 3"/>
          <p:cNvGrpSpPr>
            <a:grpSpLocks/>
          </p:cNvGrpSpPr>
          <p:nvPr/>
        </p:nvGrpSpPr>
        <p:grpSpPr bwMode="auto">
          <a:xfrm>
            <a:off x="34925" y="836613"/>
            <a:ext cx="4813300" cy="3748087"/>
            <a:chOff x="265" y="1140"/>
            <a:chExt cx="3032" cy="2361"/>
          </a:xfrm>
        </p:grpSpPr>
        <p:pic>
          <p:nvPicPr>
            <p:cNvPr id="225290" name="Picture 4" descr="932-9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" y="1140"/>
              <a:ext cx="2912" cy="2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291" name="Group 5"/>
            <p:cNvGrpSpPr>
              <a:grpSpLocks/>
            </p:cNvGrpSpPr>
            <p:nvPr/>
          </p:nvGrpSpPr>
          <p:grpSpPr bwMode="auto">
            <a:xfrm>
              <a:off x="265" y="1253"/>
              <a:ext cx="2297" cy="2248"/>
              <a:chOff x="220" y="1264"/>
              <a:chExt cx="2297" cy="2248"/>
            </a:xfrm>
          </p:grpSpPr>
          <p:sp>
            <p:nvSpPr>
              <p:cNvPr id="225292" name="Text Box 6"/>
              <p:cNvSpPr txBox="1">
                <a:spLocks noChangeArrowheads="1"/>
              </p:cNvSpPr>
              <p:nvPr/>
            </p:nvSpPr>
            <p:spPr bwMode="auto">
              <a:xfrm>
                <a:off x="1580" y="2006"/>
                <a:ext cx="83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CH" sz="1600" b="1" i="1"/>
                  <a:t>20 counters</a:t>
                </a:r>
              </a:p>
            </p:txBody>
          </p:sp>
          <p:sp>
            <p:nvSpPr>
              <p:cNvPr id="225293" name="Text Box 7"/>
              <p:cNvSpPr txBox="1">
                <a:spLocks noChangeArrowheads="1"/>
              </p:cNvSpPr>
              <p:nvPr/>
            </p:nvSpPr>
            <p:spPr bwMode="auto">
              <a:xfrm>
                <a:off x="763" y="1264"/>
                <a:ext cx="83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CH" sz="1600" b="1" i="1"/>
                  <a:t>30 counters</a:t>
                </a:r>
              </a:p>
            </p:txBody>
          </p:sp>
          <p:sp>
            <p:nvSpPr>
              <p:cNvPr id="225294" name="Text Box 8"/>
              <p:cNvSpPr txBox="1">
                <a:spLocks noChangeArrowheads="1"/>
              </p:cNvSpPr>
              <p:nvPr/>
            </p:nvSpPr>
            <p:spPr bwMode="auto">
              <a:xfrm>
                <a:off x="1217" y="3339"/>
                <a:ext cx="130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CH" sz="1200"/>
                  <a:t>NEUTRON ENERGY [MeV]</a:t>
                </a:r>
              </a:p>
            </p:txBody>
          </p:sp>
          <p:sp>
            <p:nvSpPr>
              <p:cNvPr id="225295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-411" y="2066"/>
                <a:ext cx="143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CH" sz="1200"/>
                  <a:t>DETECTION EFFICIENCY [%]</a:t>
                </a:r>
              </a:p>
            </p:txBody>
          </p:sp>
        </p:grpSp>
      </p:grpSp>
      <p:pic>
        <p:nvPicPr>
          <p:cNvPr id="225283" name="Picture 10" descr="The GSI Matr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44563"/>
            <a:ext cx="4176712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284" name="Group 11"/>
          <p:cNvGrpSpPr>
            <a:grpSpLocks/>
          </p:cNvGrpSpPr>
          <p:nvPr/>
        </p:nvGrpSpPr>
        <p:grpSpPr bwMode="auto">
          <a:xfrm>
            <a:off x="179388" y="4652963"/>
            <a:ext cx="6192837" cy="1114425"/>
            <a:chOff x="942" y="2659"/>
            <a:chExt cx="3901" cy="702"/>
          </a:xfrm>
        </p:grpSpPr>
        <p:sp>
          <p:nvSpPr>
            <p:cNvPr id="225287" name="Rectangle 12"/>
            <p:cNvSpPr>
              <a:spLocks noChangeArrowheads="1"/>
            </p:cNvSpPr>
            <p:nvPr/>
          </p:nvSpPr>
          <p:spPr bwMode="auto">
            <a:xfrm>
              <a:off x="942" y="2659"/>
              <a:ext cx="3901" cy="7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288" name="Text Box 13"/>
            <p:cNvSpPr txBox="1">
              <a:spLocks noChangeArrowheads="1"/>
            </p:cNvSpPr>
            <p:nvPr/>
          </p:nvSpPr>
          <p:spPr bwMode="auto">
            <a:xfrm>
              <a:off x="3065" y="2870"/>
              <a:ext cx="16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2400" i="1">
                  <a:solidFill>
                    <a:srgbClr val="00CC00"/>
                  </a:solidFill>
                </a:rPr>
                <a:t>„BELEN-30“</a:t>
              </a:r>
              <a:r>
                <a:rPr lang="de-CH" sz="2400" i="1">
                  <a:solidFill>
                    <a:srgbClr val="66FF33"/>
                  </a:solidFill>
                </a:rPr>
                <a:t> </a:t>
              </a:r>
              <a:r>
                <a:rPr lang="de-CH" i="1"/>
                <a:t>(2011)</a:t>
              </a:r>
            </a:p>
          </p:txBody>
        </p:sp>
        <p:sp>
          <p:nvSpPr>
            <p:cNvPr id="225289" name="Text Box 14"/>
            <p:cNvSpPr txBox="1">
              <a:spLocks noChangeArrowheads="1"/>
            </p:cNvSpPr>
            <p:nvPr/>
          </p:nvSpPr>
          <p:spPr bwMode="auto">
            <a:xfrm>
              <a:off x="992" y="2717"/>
              <a:ext cx="184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CH"/>
                <a:t>20 </a:t>
              </a:r>
              <a:r>
                <a:rPr lang="de-CH" baseline="30000"/>
                <a:t>3</a:t>
              </a:r>
              <a:r>
                <a:rPr lang="de-CH"/>
                <a:t>He counters (20 atm) +</a:t>
              </a:r>
            </a:p>
            <a:p>
              <a:pPr algn="ctr"/>
              <a:r>
                <a:rPr lang="de-CH"/>
                <a:t>10 </a:t>
              </a:r>
              <a:r>
                <a:rPr lang="de-CH" baseline="30000"/>
                <a:t>3</a:t>
              </a:r>
              <a:r>
                <a:rPr lang="de-CH"/>
                <a:t>He counters (10 atm) </a:t>
              </a:r>
            </a:p>
            <a:p>
              <a:pPr algn="ctr"/>
              <a:r>
                <a:rPr lang="de-CH"/>
                <a:t>Efficiency 40%</a:t>
              </a:r>
            </a:p>
          </p:txBody>
        </p:sp>
      </p:grpSp>
      <p:sp>
        <p:nvSpPr>
          <p:cNvPr id="225285" name="Text Box 15"/>
          <p:cNvSpPr txBox="1">
            <a:spLocks noChangeArrowheads="1"/>
          </p:cNvSpPr>
          <p:nvPr/>
        </p:nvSpPr>
        <p:spPr bwMode="auto">
          <a:xfrm>
            <a:off x="6372225" y="4745038"/>
            <a:ext cx="2305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i="1"/>
              <a:t>ca. 1t PE</a:t>
            </a:r>
          </a:p>
          <a:p>
            <a:r>
              <a:rPr lang="de-CH" i="1"/>
              <a:t>Value of </a:t>
            </a:r>
            <a:r>
              <a:rPr lang="de-CH" i="1" baseline="30000"/>
              <a:t>3</a:t>
            </a:r>
            <a:r>
              <a:rPr lang="de-CH" i="1"/>
              <a:t>He: 625 k$</a:t>
            </a:r>
          </a:p>
          <a:p>
            <a:r>
              <a:rPr lang="de-CH" i="1"/>
              <a:t>(worldwide shortage)</a:t>
            </a:r>
          </a:p>
        </p:txBody>
      </p:sp>
      <p:sp>
        <p:nvSpPr>
          <p:cNvPr id="225286" name="Rectangle 16"/>
          <p:cNvSpPr>
            <a:spLocks noChangeArrowheads="1"/>
          </p:cNvSpPr>
          <p:nvPr/>
        </p:nvSpPr>
        <p:spPr bwMode="auto">
          <a:xfrm>
            <a:off x="179388" y="5802313"/>
            <a:ext cx="698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CH" sz="1200"/>
              <a:t>M.B. Gómez Hornillos et al., Proc. Int. Conf. on Nucl. Data for Science and Techn.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SIMBA + BELEN @ S4</a:t>
            </a:r>
          </a:p>
        </p:txBody>
      </p:sp>
      <p:sp>
        <p:nvSpPr>
          <p:cNvPr id="226306" name="Text Box 3"/>
          <p:cNvSpPr txBox="1">
            <a:spLocks noChangeArrowheads="1"/>
          </p:cNvSpPr>
          <p:nvPr/>
        </p:nvSpPr>
        <p:spPr bwMode="auto">
          <a:xfrm>
            <a:off x="7035800" y="3683000"/>
            <a:ext cx="2000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1600" i="1"/>
              <a:t>Silicon IMplantation </a:t>
            </a:r>
          </a:p>
          <a:p>
            <a:pPr algn="ctr"/>
            <a:r>
              <a:rPr lang="de-CH" sz="1600" i="1"/>
              <a:t>detector and </a:t>
            </a:r>
          </a:p>
          <a:p>
            <a:pPr algn="ctr"/>
            <a:r>
              <a:rPr lang="de-CH" sz="1600" i="1"/>
              <a:t>Beta Absorber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1116013" y="5300663"/>
            <a:ext cx="686752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de-CH"/>
              <a:t> 2 experiments planned for 2011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de-CH"/>
              <a:t> Collaboration with MSU/NSCL, TUM, Barcelona/Valencia/Madrid</a:t>
            </a:r>
          </a:p>
        </p:txBody>
      </p:sp>
      <p:pic>
        <p:nvPicPr>
          <p:cNvPr id="226308" name="Picture 5" descr="BELENundSIMBA-alle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0388" y="620713"/>
            <a:ext cx="3992562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9" name="Picture 68" descr="Set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882650"/>
            <a:ext cx="2909887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7" name="Line 7"/>
          <p:cNvSpPr>
            <a:spLocks noChangeShapeType="1"/>
          </p:cNvSpPr>
          <p:nvPr/>
        </p:nvSpPr>
        <p:spPr bwMode="auto">
          <a:xfrm flipV="1">
            <a:off x="323850" y="2997200"/>
            <a:ext cx="482441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26311" name="Rectangle 8"/>
          <p:cNvSpPr>
            <a:spLocks noChangeArrowheads="1"/>
          </p:cNvSpPr>
          <p:nvPr/>
        </p:nvSpPr>
        <p:spPr bwMode="auto">
          <a:xfrm>
            <a:off x="7102475" y="141287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CH" sz="1600" i="1"/>
              <a:t>BEta deLayEd Neutron detector</a:t>
            </a:r>
          </a:p>
        </p:txBody>
      </p:sp>
      <p:sp>
        <p:nvSpPr>
          <p:cNvPr id="226312" name="Line 9"/>
          <p:cNvSpPr>
            <a:spLocks noChangeShapeType="1"/>
          </p:cNvSpPr>
          <p:nvPr/>
        </p:nvSpPr>
        <p:spPr bwMode="auto">
          <a:xfrm>
            <a:off x="5651500" y="3068638"/>
            <a:ext cx="1441450" cy="6477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6313" name="Line 10"/>
          <p:cNvSpPr>
            <a:spLocks noChangeShapeType="1"/>
          </p:cNvSpPr>
          <p:nvPr/>
        </p:nvSpPr>
        <p:spPr bwMode="auto">
          <a:xfrm flipV="1">
            <a:off x="6516688" y="2060575"/>
            <a:ext cx="1008062" cy="36036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0411" name="AutoShape 11"/>
          <p:cNvSpPr>
            <a:spLocks noChangeAspect="1" noChangeArrowheads="1"/>
          </p:cNvSpPr>
          <p:nvPr/>
        </p:nvSpPr>
        <p:spPr bwMode="auto">
          <a:xfrm>
            <a:off x="5148263" y="2924175"/>
            <a:ext cx="139700" cy="1428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2" name="AutoShape 12"/>
          <p:cNvSpPr>
            <a:spLocks noChangeArrowheads="1"/>
          </p:cNvSpPr>
          <p:nvPr/>
        </p:nvSpPr>
        <p:spPr bwMode="auto">
          <a:xfrm>
            <a:off x="5148263" y="2924175"/>
            <a:ext cx="144462" cy="1444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3" name="AutoShape 13"/>
          <p:cNvSpPr>
            <a:spLocks noChangeAspect="1" noChangeArrowheads="1"/>
          </p:cNvSpPr>
          <p:nvPr/>
        </p:nvSpPr>
        <p:spPr bwMode="auto">
          <a:xfrm>
            <a:off x="5148263" y="2925763"/>
            <a:ext cx="139700" cy="1428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4" name="AutoShape 14"/>
          <p:cNvSpPr>
            <a:spLocks noChangeAspect="1" noChangeArrowheads="1"/>
          </p:cNvSpPr>
          <p:nvPr/>
        </p:nvSpPr>
        <p:spPr bwMode="auto">
          <a:xfrm>
            <a:off x="5148263" y="2924175"/>
            <a:ext cx="139700" cy="1428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0415" name="AutoShape 15"/>
          <p:cNvSpPr>
            <a:spLocks noChangeAspect="1" noChangeArrowheads="1"/>
          </p:cNvSpPr>
          <p:nvPr/>
        </p:nvSpPr>
        <p:spPr bwMode="auto">
          <a:xfrm>
            <a:off x="5148263" y="2924175"/>
            <a:ext cx="139700" cy="1428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6319" name="Text Box 16"/>
          <p:cNvSpPr txBox="1">
            <a:spLocks noChangeArrowheads="1"/>
          </p:cNvSpPr>
          <p:nvPr/>
        </p:nvSpPr>
        <p:spPr bwMode="auto">
          <a:xfrm>
            <a:off x="4335463" y="4741863"/>
            <a:ext cx="1820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i="1">
                <a:latin typeface="Symbol" pitchFamily="18" charset="2"/>
              </a:rPr>
              <a:t>D</a:t>
            </a:r>
            <a:r>
              <a:rPr lang="de-CH" i="1"/>
              <a:t>t (</a:t>
            </a:r>
            <a:r>
              <a:rPr lang="de-CH" i="1">
                <a:latin typeface="Symbol" pitchFamily="18" charset="2"/>
              </a:rPr>
              <a:t>b</a:t>
            </a:r>
            <a:r>
              <a:rPr lang="de-CH" i="1"/>
              <a:t>-n)~ 200 </a:t>
            </a:r>
            <a:r>
              <a:rPr lang="de-CH" i="1">
                <a:latin typeface="Symbol" pitchFamily="18" charset="2"/>
              </a:rPr>
              <a:t>m</a:t>
            </a:r>
            <a:r>
              <a:rPr lang="de-CH" i="1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18519E-6 C 0.02899 -0.02546 0.05799 -0.05092 0.06719 -0.0618 C 0.07639 -0.07268 0.0533 -0.06365 0.05573 -0.06527 C 0.05816 -0.06689 0.08142 -0.07013 0.08229 -0.07152 C 0.08316 -0.07291 0.0625 -0.07175 0.06094 -0.0736 C 0.05938 -0.07546 0.06615 -0.07916 0.07292 -0.08263 " pathEditMode="relative" ptsTypes="aaaaaA">
                                      <p:cBhvr>
                                        <p:cTn id="14" dur="10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66667E-6 C -0.03003 0.03241 -0.05989 0.06482 -0.06562 0.07778 C -0.07135 0.09075 -0.04166 0.07917 -0.03472 0.07825 C -0.02778 0.07732 -0.02413 0.06575 -0.02396 0.07223 C -0.02378 0.07871 -0.02951 0.11181 -0.03368 0.11714 C -0.03784 0.12246 -0.0434 0.11343 -0.04896 0.10464 " pathEditMode="relative" ptsTypes="aaaaaA">
                                      <p:cBhvr>
                                        <p:cTn id="19" dur="10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0.03628 0.03218 0.07274 0.06458 0.08333 0.07685 C 0.09392 0.08912 0.06875 0.07246 0.06319 0.07315 C 0.05764 0.07384 0.04844 0.07963 0.05035 0.08148 C 0.05225 0.08333 0.07274 0.08195 0.07465 0.08426 C 0.07656 0.08658 0.0691 0.09121 0.0618 0.09583 " pathEditMode="relative" ptsTypes="aaaaaA">
                                      <p:cBhvr>
                                        <p:cTn id="25" dur="10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3 C 0.00035 0.03125 0.00156 0.0625 0.00365 0.08264 C 0.00573 0.10278 0.01007 0.1081 0.01129 0.1206 C 0.0125 0.1331 0.00677 0.15278 0.01059 0.15764 C 0.01441 0.1625 0.03229 0.15324 0.03385 0.14977 C 0.03542 0.1463 0.02778 0.14144 0.02031 0.13681 " pathEditMode="relative" ptsTypes="aaaaaA">
                                      <p:cBhvr>
                                        <p:cTn id="30" dur="10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69 C -0.03056 -0.02754 -0.06198 -0.0544 -0.06753 -0.0706 C -0.07309 -0.0868 -0.03524 -0.09282 -0.03281 -0.09838 C -0.03038 -0.10393 -0.0467 -0.1044 -0.0526 -0.1044 C -0.05851 -0.1044 -0.06667 -0.09583 -0.06788 -0.09838 C -0.0691 -0.10092 -0.06441 -0.11065 -0.05955 -0.12014 " pathEditMode="relative" ptsTypes="aaaaaA">
                                      <p:cBhvr>
                                        <p:cTn id="35" dur="10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/>
      <p:bldP spid="230407" grpId="0" animBg="1"/>
      <p:bldP spid="230411" grpId="0" animBg="1"/>
      <p:bldP spid="230411" grpId="1" animBg="1"/>
      <p:bldP spid="230412" grpId="0" animBg="1"/>
      <p:bldP spid="230412" grpId="1" animBg="1"/>
      <p:bldP spid="230413" grpId="0" animBg="1"/>
      <p:bldP spid="230413" grpId="1" animBg="1"/>
      <p:bldP spid="230414" grpId="0" animBg="1"/>
      <p:bldP spid="230414" grpId="1" animBg="1"/>
      <p:bldP spid="230415" grpId="0" animBg="1"/>
      <p:bldP spid="2304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9" name="Picture 2" descr="r-process-statusN82_P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70000"/>
            <a:ext cx="8637588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0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N=82: Planned experiment</a:t>
            </a:r>
          </a:p>
        </p:txBody>
      </p:sp>
      <p:sp>
        <p:nvSpPr>
          <p:cNvPr id="227331" name="Text Box 4"/>
          <p:cNvSpPr txBox="1">
            <a:spLocks noChangeArrowheads="1"/>
          </p:cNvSpPr>
          <p:nvPr/>
        </p:nvSpPr>
        <p:spPr bwMode="auto">
          <a:xfrm>
            <a:off x="5003800" y="901700"/>
            <a:ext cx="73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3300"/>
                </a:solidFill>
              </a:rPr>
              <a:t>N=82</a:t>
            </a:r>
          </a:p>
        </p:txBody>
      </p:sp>
      <p:sp>
        <p:nvSpPr>
          <p:cNvPr id="227332" name="Rectangle 5"/>
          <p:cNvSpPr>
            <a:spLocks noChangeArrowheads="1"/>
          </p:cNvSpPr>
          <p:nvPr/>
        </p:nvSpPr>
        <p:spPr bwMode="auto">
          <a:xfrm>
            <a:off x="6191250" y="4473575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3" name="Rectangle 6"/>
          <p:cNvSpPr>
            <a:spLocks noChangeArrowheads="1"/>
          </p:cNvSpPr>
          <p:nvPr/>
        </p:nvSpPr>
        <p:spPr bwMode="auto">
          <a:xfrm>
            <a:off x="6191250" y="3968750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4" name="Rectangle 7"/>
          <p:cNvSpPr>
            <a:spLocks noChangeArrowheads="1"/>
          </p:cNvSpPr>
          <p:nvPr/>
        </p:nvSpPr>
        <p:spPr bwMode="auto">
          <a:xfrm>
            <a:off x="6191250" y="3429000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5" name="Rectangle 8"/>
          <p:cNvSpPr>
            <a:spLocks noChangeArrowheads="1"/>
          </p:cNvSpPr>
          <p:nvPr/>
        </p:nvSpPr>
        <p:spPr bwMode="auto">
          <a:xfrm>
            <a:off x="5651500" y="2889250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6" name="Rectangle 9"/>
          <p:cNvSpPr>
            <a:spLocks noChangeArrowheads="1"/>
          </p:cNvSpPr>
          <p:nvPr/>
        </p:nvSpPr>
        <p:spPr bwMode="auto">
          <a:xfrm>
            <a:off x="7237413" y="2889250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7" name="Rectangle 10"/>
          <p:cNvSpPr>
            <a:spLocks noChangeArrowheads="1"/>
          </p:cNvSpPr>
          <p:nvPr/>
        </p:nvSpPr>
        <p:spPr bwMode="auto">
          <a:xfrm>
            <a:off x="5651500" y="2349500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8" name="Rectangle 11"/>
          <p:cNvSpPr>
            <a:spLocks noChangeArrowheads="1"/>
          </p:cNvSpPr>
          <p:nvPr/>
        </p:nvSpPr>
        <p:spPr bwMode="auto">
          <a:xfrm>
            <a:off x="8351838" y="1808163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39" name="Rectangle 12"/>
          <p:cNvSpPr>
            <a:spLocks noChangeArrowheads="1"/>
          </p:cNvSpPr>
          <p:nvPr/>
        </p:nvSpPr>
        <p:spPr bwMode="auto">
          <a:xfrm>
            <a:off x="5651500" y="1808163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0" name="Rectangle 13"/>
          <p:cNvSpPr>
            <a:spLocks noChangeArrowheads="1"/>
          </p:cNvSpPr>
          <p:nvPr/>
        </p:nvSpPr>
        <p:spPr bwMode="auto">
          <a:xfrm>
            <a:off x="7235825" y="3392488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1" name="Rectangle 14"/>
          <p:cNvSpPr>
            <a:spLocks noChangeArrowheads="1"/>
          </p:cNvSpPr>
          <p:nvPr/>
        </p:nvSpPr>
        <p:spPr bwMode="auto">
          <a:xfrm>
            <a:off x="8351838" y="3429000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2" name="Rectangle 15"/>
          <p:cNvSpPr>
            <a:spLocks noChangeArrowheads="1"/>
          </p:cNvSpPr>
          <p:nvPr/>
        </p:nvSpPr>
        <p:spPr bwMode="auto">
          <a:xfrm>
            <a:off x="8351838" y="2852738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3" name="Rectangle 16"/>
          <p:cNvSpPr>
            <a:spLocks noChangeArrowheads="1"/>
          </p:cNvSpPr>
          <p:nvPr/>
        </p:nvSpPr>
        <p:spPr bwMode="auto">
          <a:xfrm>
            <a:off x="7235825" y="2349500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4" name="Rectangle 17"/>
          <p:cNvSpPr>
            <a:spLocks noChangeArrowheads="1"/>
          </p:cNvSpPr>
          <p:nvPr/>
        </p:nvSpPr>
        <p:spPr bwMode="auto">
          <a:xfrm>
            <a:off x="8351838" y="2312988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7345" name="Rectangle 18"/>
          <p:cNvSpPr>
            <a:spLocks noChangeArrowheads="1"/>
          </p:cNvSpPr>
          <p:nvPr/>
        </p:nvSpPr>
        <p:spPr bwMode="auto">
          <a:xfrm>
            <a:off x="5651500" y="1268413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27346" name="Group 19"/>
          <p:cNvGrpSpPr>
            <a:grpSpLocks/>
          </p:cNvGrpSpPr>
          <p:nvPr/>
        </p:nvGrpSpPr>
        <p:grpSpPr bwMode="auto">
          <a:xfrm>
            <a:off x="179388" y="5445125"/>
            <a:ext cx="1898650" cy="539750"/>
            <a:chOff x="4055" y="2591"/>
            <a:chExt cx="1196" cy="340"/>
          </a:xfrm>
        </p:grpSpPr>
        <p:sp>
          <p:nvSpPr>
            <p:cNvPr id="227357" name="Rectangle 20"/>
            <p:cNvSpPr>
              <a:spLocks noChangeArrowheads="1"/>
            </p:cNvSpPr>
            <p:nvPr/>
          </p:nvSpPr>
          <p:spPr bwMode="auto">
            <a:xfrm>
              <a:off x="4055" y="2591"/>
              <a:ext cx="340" cy="3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7358" name="Text Box 21"/>
            <p:cNvSpPr txBox="1">
              <a:spLocks noChangeArrowheads="1"/>
            </p:cNvSpPr>
            <p:nvPr/>
          </p:nvSpPr>
          <p:spPr bwMode="auto">
            <a:xfrm>
              <a:off x="4554" y="2637"/>
              <a:ext cx="6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/>
                <a:t>t</a:t>
              </a:r>
              <a:r>
                <a:rPr lang="de-CH" baseline="-25000"/>
                <a:t>1/2</a:t>
              </a:r>
              <a:r>
                <a:rPr lang="de-CH"/>
                <a:t> exists</a:t>
              </a:r>
            </a:p>
          </p:txBody>
        </p:sp>
      </p:grpSp>
      <p:grpSp>
        <p:nvGrpSpPr>
          <p:cNvPr id="227347" name="Group 22"/>
          <p:cNvGrpSpPr>
            <a:grpSpLocks/>
          </p:cNvGrpSpPr>
          <p:nvPr/>
        </p:nvGrpSpPr>
        <p:grpSpPr bwMode="auto">
          <a:xfrm>
            <a:off x="2195513" y="5445125"/>
            <a:ext cx="1962150" cy="539750"/>
            <a:chOff x="4055" y="2999"/>
            <a:chExt cx="1236" cy="340"/>
          </a:xfrm>
        </p:grpSpPr>
        <p:sp>
          <p:nvSpPr>
            <p:cNvPr id="227355" name="Rectangle 23"/>
            <p:cNvSpPr>
              <a:spLocks noChangeArrowheads="1"/>
            </p:cNvSpPr>
            <p:nvPr/>
          </p:nvSpPr>
          <p:spPr bwMode="auto">
            <a:xfrm>
              <a:off x="4055" y="2999"/>
              <a:ext cx="340" cy="3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7356" name="Text Box 24"/>
            <p:cNvSpPr txBox="1">
              <a:spLocks noChangeArrowheads="1"/>
            </p:cNvSpPr>
            <p:nvPr/>
          </p:nvSpPr>
          <p:spPr bwMode="auto">
            <a:xfrm>
              <a:off x="4599" y="3045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/>
                <a:t>identified</a:t>
              </a:r>
            </a:p>
          </p:txBody>
        </p:sp>
      </p:grpSp>
      <p:grpSp>
        <p:nvGrpSpPr>
          <p:cNvPr id="227348" name="Group 25"/>
          <p:cNvGrpSpPr>
            <a:grpSpLocks/>
          </p:cNvGrpSpPr>
          <p:nvPr/>
        </p:nvGrpSpPr>
        <p:grpSpPr bwMode="auto">
          <a:xfrm>
            <a:off x="6732588" y="5367338"/>
            <a:ext cx="2238375" cy="630237"/>
            <a:chOff x="4332" y="3381"/>
            <a:chExt cx="1410" cy="397"/>
          </a:xfrm>
        </p:grpSpPr>
        <p:sp>
          <p:nvSpPr>
            <p:cNvPr id="227351" name="Rectangle 26"/>
            <p:cNvSpPr>
              <a:spLocks noChangeArrowheads="1"/>
            </p:cNvSpPr>
            <p:nvPr/>
          </p:nvSpPr>
          <p:spPr bwMode="auto">
            <a:xfrm>
              <a:off x="4332" y="3408"/>
              <a:ext cx="340" cy="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7352" name="AutoShape 27"/>
            <p:cNvSpPr>
              <a:spLocks noChangeAspect="1" noChangeArrowheads="1"/>
            </p:cNvSpPr>
            <p:nvPr/>
          </p:nvSpPr>
          <p:spPr bwMode="auto">
            <a:xfrm rot="-5400000">
              <a:off x="4332" y="3408"/>
              <a:ext cx="340" cy="340"/>
            </a:xfrm>
            <a:prstGeom prst="rtTriangl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7353" name="Text Box 28"/>
            <p:cNvSpPr txBox="1">
              <a:spLocks noChangeArrowheads="1"/>
            </p:cNvSpPr>
            <p:nvPr/>
          </p:nvSpPr>
          <p:spPr bwMode="auto">
            <a:xfrm>
              <a:off x="4786" y="3381"/>
              <a:ext cx="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/>
                <a:t>GSI proposal</a:t>
              </a:r>
            </a:p>
          </p:txBody>
        </p:sp>
        <p:sp>
          <p:nvSpPr>
            <p:cNvPr id="227354" name="Text Box 29"/>
            <p:cNvSpPr txBox="1">
              <a:spLocks noChangeArrowheads="1"/>
            </p:cNvSpPr>
            <p:nvPr/>
          </p:nvSpPr>
          <p:spPr bwMode="auto">
            <a:xfrm>
              <a:off x="4801" y="3566"/>
              <a:ext cx="8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P</a:t>
              </a:r>
              <a:r>
                <a:rPr lang="en-US" sz="1600" b="1" baseline="-25000"/>
                <a:t>n</a:t>
              </a:r>
              <a:r>
                <a:rPr lang="en-US" sz="1600" b="1"/>
                <a:t> (%) QRPA</a:t>
              </a:r>
              <a:endParaRPr lang="de-CH" sz="1600" b="1"/>
            </a:p>
          </p:txBody>
        </p:sp>
      </p:grpSp>
      <p:sp>
        <p:nvSpPr>
          <p:cNvPr id="227349" name="Rectangle 30"/>
          <p:cNvSpPr>
            <a:spLocks noChangeArrowheads="1"/>
          </p:cNvSpPr>
          <p:nvPr/>
        </p:nvSpPr>
        <p:spPr bwMode="auto">
          <a:xfrm>
            <a:off x="5003800" y="5516563"/>
            <a:ext cx="1481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/>
              <a:t>S</a:t>
            </a:r>
            <a:r>
              <a:rPr lang="de-CH" baseline="-25000"/>
              <a:t>n</a:t>
            </a:r>
            <a:r>
              <a:rPr lang="de-CH"/>
              <a:t>= 2-3 MeV</a:t>
            </a:r>
          </a:p>
        </p:txBody>
      </p:sp>
      <p:sp>
        <p:nvSpPr>
          <p:cNvPr id="227350" name="Rectangle 31"/>
          <p:cNvSpPr>
            <a:spLocks noChangeArrowheads="1"/>
          </p:cNvSpPr>
          <p:nvPr/>
        </p:nvSpPr>
        <p:spPr bwMode="auto">
          <a:xfrm>
            <a:off x="4356100" y="5445125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3" name="Picture 2" descr="r-process-statusN126_P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1341438"/>
            <a:ext cx="88169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N=126: Planned experiment</a:t>
            </a:r>
          </a:p>
        </p:txBody>
      </p:sp>
      <p:sp>
        <p:nvSpPr>
          <p:cNvPr id="228355" name="Text Box 4"/>
          <p:cNvSpPr txBox="1">
            <a:spLocks noChangeArrowheads="1"/>
          </p:cNvSpPr>
          <p:nvPr/>
        </p:nvSpPr>
        <p:spPr bwMode="auto">
          <a:xfrm>
            <a:off x="4572000" y="8302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3300"/>
                </a:solidFill>
              </a:rPr>
              <a:t>N=126</a:t>
            </a:r>
          </a:p>
        </p:txBody>
      </p:sp>
      <p:grpSp>
        <p:nvGrpSpPr>
          <p:cNvPr id="228356" name="Group 5"/>
          <p:cNvGrpSpPr>
            <a:grpSpLocks/>
          </p:cNvGrpSpPr>
          <p:nvPr/>
        </p:nvGrpSpPr>
        <p:grpSpPr bwMode="auto">
          <a:xfrm>
            <a:off x="244475" y="5445125"/>
            <a:ext cx="1898650" cy="539750"/>
            <a:chOff x="4055" y="2591"/>
            <a:chExt cx="1196" cy="340"/>
          </a:xfrm>
        </p:grpSpPr>
        <p:sp>
          <p:nvSpPr>
            <p:cNvPr id="228393" name="Rectangle 6"/>
            <p:cNvSpPr>
              <a:spLocks noChangeArrowheads="1"/>
            </p:cNvSpPr>
            <p:nvPr/>
          </p:nvSpPr>
          <p:spPr bwMode="auto">
            <a:xfrm>
              <a:off x="4055" y="2591"/>
              <a:ext cx="340" cy="3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8394" name="Text Box 7"/>
            <p:cNvSpPr txBox="1">
              <a:spLocks noChangeArrowheads="1"/>
            </p:cNvSpPr>
            <p:nvPr/>
          </p:nvSpPr>
          <p:spPr bwMode="auto">
            <a:xfrm>
              <a:off x="4554" y="2637"/>
              <a:ext cx="6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/>
                <a:t>t</a:t>
              </a:r>
              <a:r>
                <a:rPr lang="de-CH" baseline="-25000"/>
                <a:t>1/2</a:t>
              </a:r>
              <a:r>
                <a:rPr lang="de-CH"/>
                <a:t> exists</a:t>
              </a:r>
            </a:p>
          </p:txBody>
        </p:sp>
      </p:grpSp>
      <p:grpSp>
        <p:nvGrpSpPr>
          <p:cNvPr id="228357" name="Group 8"/>
          <p:cNvGrpSpPr>
            <a:grpSpLocks/>
          </p:cNvGrpSpPr>
          <p:nvPr/>
        </p:nvGrpSpPr>
        <p:grpSpPr bwMode="auto">
          <a:xfrm>
            <a:off x="2260600" y="5445125"/>
            <a:ext cx="1962150" cy="539750"/>
            <a:chOff x="4055" y="2999"/>
            <a:chExt cx="1236" cy="340"/>
          </a:xfrm>
        </p:grpSpPr>
        <p:sp>
          <p:nvSpPr>
            <p:cNvPr id="228391" name="Rectangle 9"/>
            <p:cNvSpPr>
              <a:spLocks noChangeArrowheads="1"/>
            </p:cNvSpPr>
            <p:nvPr/>
          </p:nvSpPr>
          <p:spPr bwMode="auto">
            <a:xfrm>
              <a:off x="4055" y="2999"/>
              <a:ext cx="340" cy="3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8392" name="Text Box 10"/>
            <p:cNvSpPr txBox="1">
              <a:spLocks noChangeArrowheads="1"/>
            </p:cNvSpPr>
            <p:nvPr/>
          </p:nvSpPr>
          <p:spPr bwMode="auto">
            <a:xfrm>
              <a:off x="4599" y="3045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/>
                <a:t>identified</a:t>
              </a:r>
            </a:p>
          </p:txBody>
        </p:sp>
      </p:grpSp>
      <p:grpSp>
        <p:nvGrpSpPr>
          <p:cNvPr id="228358" name="Group 11"/>
          <p:cNvGrpSpPr>
            <a:grpSpLocks/>
          </p:cNvGrpSpPr>
          <p:nvPr/>
        </p:nvGrpSpPr>
        <p:grpSpPr bwMode="auto">
          <a:xfrm>
            <a:off x="6797675" y="5367338"/>
            <a:ext cx="2238375" cy="630237"/>
            <a:chOff x="4332" y="3381"/>
            <a:chExt cx="1410" cy="397"/>
          </a:xfrm>
        </p:grpSpPr>
        <p:sp>
          <p:nvSpPr>
            <p:cNvPr id="228387" name="Rectangle 12"/>
            <p:cNvSpPr>
              <a:spLocks noChangeArrowheads="1"/>
            </p:cNvSpPr>
            <p:nvPr/>
          </p:nvSpPr>
          <p:spPr bwMode="auto">
            <a:xfrm>
              <a:off x="4332" y="3408"/>
              <a:ext cx="340" cy="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8388" name="AutoShape 13"/>
            <p:cNvSpPr>
              <a:spLocks noChangeAspect="1" noChangeArrowheads="1"/>
            </p:cNvSpPr>
            <p:nvPr/>
          </p:nvSpPr>
          <p:spPr bwMode="auto">
            <a:xfrm rot="-5400000">
              <a:off x="4332" y="3408"/>
              <a:ext cx="340" cy="340"/>
            </a:xfrm>
            <a:prstGeom prst="rtTriangl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8389" name="Text Box 14"/>
            <p:cNvSpPr txBox="1">
              <a:spLocks noChangeArrowheads="1"/>
            </p:cNvSpPr>
            <p:nvPr/>
          </p:nvSpPr>
          <p:spPr bwMode="auto">
            <a:xfrm>
              <a:off x="4786" y="3381"/>
              <a:ext cx="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/>
                <a:t>GSI proposal</a:t>
              </a:r>
            </a:p>
          </p:txBody>
        </p:sp>
        <p:sp>
          <p:nvSpPr>
            <p:cNvPr id="228390" name="Text Box 15"/>
            <p:cNvSpPr txBox="1">
              <a:spLocks noChangeArrowheads="1"/>
            </p:cNvSpPr>
            <p:nvPr/>
          </p:nvSpPr>
          <p:spPr bwMode="auto">
            <a:xfrm>
              <a:off x="4801" y="3566"/>
              <a:ext cx="8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P</a:t>
              </a:r>
              <a:r>
                <a:rPr lang="en-US" sz="1600" b="1" baseline="-25000"/>
                <a:t>n</a:t>
              </a:r>
              <a:r>
                <a:rPr lang="en-US" sz="1600" b="1"/>
                <a:t> (%) QRPA</a:t>
              </a:r>
              <a:endParaRPr lang="de-CH" sz="1600" b="1"/>
            </a:p>
          </p:txBody>
        </p:sp>
      </p:grpSp>
      <p:sp>
        <p:nvSpPr>
          <p:cNvPr id="228359" name="Rectangle 16"/>
          <p:cNvSpPr>
            <a:spLocks noChangeArrowheads="1"/>
          </p:cNvSpPr>
          <p:nvPr/>
        </p:nvSpPr>
        <p:spPr bwMode="auto">
          <a:xfrm>
            <a:off x="5068888" y="5516563"/>
            <a:ext cx="1481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/>
              <a:t>S</a:t>
            </a:r>
            <a:r>
              <a:rPr lang="de-CH" baseline="-25000"/>
              <a:t>n</a:t>
            </a:r>
            <a:r>
              <a:rPr lang="de-CH"/>
              <a:t>= 2-3 MeV</a:t>
            </a:r>
          </a:p>
        </p:txBody>
      </p:sp>
      <p:sp>
        <p:nvSpPr>
          <p:cNvPr id="228360" name="Rectangle 17"/>
          <p:cNvSpPr>
            <a:spLocks noChangeArrowheads="1"/>
          </p:cNvSpPr>
          <p:nvPr/>
        </p:nvSpPr>
        <p:spPr bwMode="auto">
          <a:xfrm>
            <a:off x="4421188" y="5445125"/>
            <a:ext cx="539750" cy="5397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1" name="Rectangle 18"/>
          <p:cNvSpPr>
            <a:spLocks noChangeArrowheads="1"/>
          </p:cNvSpPr>
          <p:nvPr/>
        </p:nvSpPr>
        <p:spPr bwMode="auto">
          <a:xfrm>
            <a:off x="5148263" y="4762500"/>
            <a:ext cx="433387" cy="395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2" name="Rectangle 19"/>
          <p:cNvSpPr>
            <a:spLocks noChangeArrowheads="1"/>
          </p:cNvSpPr>
          <p:nvPr/>
        </p:nvSpPr>
        <p:spPr bwMode="auto">
          <a:xfrm>
            <a:off x="5149850" y="4330700"/>
            <a:ext cx="433388" cy="395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3" name="Rectangle 20"/>
          <p:cNvSpPr>
            <a:spLocks noChangeArrowheads="1"/>
          </p:cNvSpPr>
          <p:nvPr/>
        </p:nvSpPr>
        <p:spPr bwMode="auto">
          <a:xfrm>
            <a:off x="5151438" y="3898900"/>
            <a:ext cx="433387" cy="395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4" name="Rectangle 21"/>
          <p:cNvSpPr>
            <a:spLocks noChangeArrowheads="1"/>
          </p:cNvSpPr>
          <p:nvPr/>
        </p:nvSpPr>
        <p:spPr bwMode="auto">
          <a:xfrm>
            <a:off x="6013450" y="4330700"/>
            <a:ext cx="433388" cy="395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5" name="Rectangle 22"/>
          <p:cNvSpPr>
            <a:spLocks noChangeArrowheads="1"/>
          </p:cNvSpPr>
          <p:nvPr/>
        </p:nvSpPr>
        <p:spPr bwMode="auto">
          <a:xfrm>
            <a:off x="6875463" y="4365625"/>
            <a:ext cx="433387" cy="395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6" name="Rectangle 23"/>
          <p:cNvSpPr>
            <a:spLocks noChangeArrowheads="1"/>
          </p:cNvSpPr>
          <p:nvPr/>
        </p:nvSpPr>
        <p:spPr bwMode="auto">
          <a:xfrm>
            <a:off x="7667625" y="4330700"/>
            <a:ext cx="433388" cy="395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7" name="Rectangle 24"/>
          <p:cNvSpPr>
            <a:spLocks noChangeArrowheads="1"/>
          </p:cNvSpPr>
          <p:nvPr/>
        </p:nvSpPr>
        <p:spPr bwMode="auto">
          <a:xfrm>
            <a:off x="6013450" y="3897313"/>
            <a:ext cx="433388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8" name="Rectangle 25"/>
          <p:cNvSpPr>
            <a:spLocks noChangeArrowheads="1"/>
          </p:cNvSpPr>
          <p:nvPr/>
        </p:nvSpPr>
        <p:spPr bwMode="auto">
          <a:xfrm>
            <a:off x="6875463" y="3932238"/>
            <a:ext cx="433387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69" name="Rectangle 26"/>
          <p:cNvSpPr>
            <a:spLocks noChangeArrowheads="1"/>
          </p:cNvSpPr>
          <p:nvPr/>
        </p:nvSpPr>
        <p:spPr bwMode="auto">
          <a:xfrm>
            <a:off x="7672388" y="3897313"/>
            <a:ext cx="433387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0" name="Rectangle 27"/>
          <p:cNvSpPr>
            <a:spLocks noChangeArrowheads="1"/>
          </p:cNvSpPr>
          <p:nvPr/>
        </p:nvSpPr>
        <p:spPr bwMode="auto">
          <a:xfrm>
            <a:off x="5149850" y="3467100"/>
            <a:ext cx="433388" cy="395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1" name="Rectangle 28"/>
          <p:cNvSpPr>
            <a:spLocks noChangeArrowheads="1"/>
          </p:cNvSpPr>
          <p:nvPr/>
        </p:nvSpPr>
        <p:spPr bwMode="auto">
          <a:xfrm>
            <a:off x="6011863" y="3465513"/>
            <a:ext cx="433387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2" name="Rectangle 29"/>
          <p:cNvSpPr>
            <a:spLocks noChangeArrowheads="1"/>
          </p:cNvSpPr>
          <p:nvPr/>
        </p:nvSpPr>
        <p:spPr bwMode="auto">
          <a:xfrm>
            <a:off x="6873875" y="3500438"/>
            <a:ext cx="433388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3" name="Rectangle 30"/>
          <p:cNvSpPr>
            <a:spLocks noChangeArrowheads="1"/>
          </p:cNvSpPr>
          <p:nvPr/>
        </p:nvSpPr>
        <p:spPr bwMode="auto">
          <a:xfrm>
            <a:off x="7670800" y="3465513"/>
            <a:ext cx="433388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4" name="Rectangle 31"/>
          <p:cNvSpPr>
            <a:spLocks noChangeArrowheads="1"/>
          </p:cNvSpPr>
          <p:nvPr/>
        </p:nvSpPr>
        <p:spPr bwMode="auto">
          <a:xfrm>
            <a:off x="5149850" y="3035300"/>
            <a:ext cx="433388" cy="395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5" name="Rectangle 32"/>
          <p:cNvSpPr>
            <a:spLocks noChangeArrowheads="1"/>
          </p:cNvSpPr>
          <p:nvPr/>
        </p:nvSpPr>
        <p:spPr bwMode="auto">
          <a:xfrm>
            <a:off x="6011863" y="3033713"/>
            <a:ext cx="433387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6" name="Rectangle 33"/>
          <p:cNvSpPr>
            <a:spLocks noChangeArrowheads="1"/>
          </p:cNvSpPr>
          <p:nvPr/>
        </p:nvSpPr>
        <p:spPr bwMode="auto">
          <a:xfrm>
            <a:off x="6873875" y="3068638"/>
            <a:ext cx="433388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7" name="Rectangle 34"/>
          <p:cNvSpPr>
            <a:spLocks noChangeArrowheads="1"/>
          </p:cNvSpPr>
          <p:nvPr/>
        </p:nvSpPr>
        <p:spPr bwMode="auto">
          <a:xfrm>
            <a:off x="7670800" y="3033713"/>
            <a:ext cx="433388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8" name="Rectangle 35"/>
          <p:cNvSpPr>
            <a:spLocks noChangeArrowheads="1"/>
          </p:cNvSpPr>
          <p:nvPr/>
        </p:nvSpPr>
        <p:spPr bwMode="auto">
          <a:xfrm>
            <a:off x="6013450" y="2603500"/>
            <a:ext cx="433388" cy="395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79" name="Rectangle 36"/>
          <p:cNvSpPr>
            <a:spLocks noChangeArrowheads="1"/>
          </p:cNvSpPr>
          <p:nvPr/>
        </p:nvSpPr>
        <p:spPr bwMode="auto">
          <a:xfrm>
            <a:off x="6875463" y="2636838"/>
            <a:ext cx="433387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80" name="Rectangle 37"/>
          <p:cNvSpPr>
            <a:spLocks noChangeArrowheads="1"/>
          </p:cNvSpPr>
          <p:nvPr/>
        </p:nvSpPr>
        <p:spPr bwMode="auto">
          <a:xfrm>
            <a:off x="7667625" y="2601913"/>
            <a:ext cx="433388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81" name="Rectangle 38"/>
          <p:cNvSpPr>
            <a:spLocks noChangeArrowheads="1"/>
          </p:cNvSpPr>
          <p:nvPr/>
        </p:nvSpPr>
        <p:spPr bwMode="auto">
          <a:xfrm>
            <a:off x="8534400" y="2565400"/>
            <a:ext cx="433388" cy="395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82" name="Rectangle 39"/>
          <p:cNvSpPr>
            <a:spLocks noChangeArrowheads="1"/>
          </p:cNvSpPr>
          <p:nvPr/>
        </p:nvSpPr>
        <p:spPr bwMode="auto">
          <a:xfrm>
            <a:off x="6013450" y="2171700"/>
            <a:ext cx="433388" cy="395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83" name="Rectangle 40"/>
          <p:cNvSpPr>
            <a:spLocks noChangeArrowheads="1"/>
          </p:cNvSpPr>
          <p:nvPr/>
        </p:nvSpPr>
        <p:spPr bwMode="auto">
          <a:xfrm>
            <a:off x="6875463" y="2205038"/>
            <a:ext cx="433387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84" name="Rectangle 41"/>
          <p:cNvSpPr>
            <a:spLocks noChangeArrowheads="1"/>
          </p:cNvSpPr>
          <p:nvPr/>
        </p:nvSpPr>
        <p:spPr bwMode="auto">
          <a:xfrm>
            <a:off x="7667625" y="2170113"/>
            <a:ext cx="433388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85" name="Rectangle 42"/>
          <p:cNvSpPr>
            <a:spLocks noChangeArrowheads="1"/>
          </p:cNvSpPr>
          <p:nvPr/>
        </p:nvSpPr>
        <p:spPr bwMode="auto">
          <a:xfrm>
            <a:off x="8534400" y="2170113"/>
            <a:ext cx="433388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8386" name="Rectangle 43"/>
          <p:cNvSpPr>
            <a:spLocks noChangeArrowheads="1"/>
          </p:cNvSpPr>
          <p:nvPr/>
        </p:nvSpPr>
        <p:spPr bwMode="auto">
          <a:xfrm>
            <a:off x="8534400" y="1773238"/>
            <a:ext cx="433388" cy="3952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5"/>
          <p:cNvSpPr>
            <a:spLocks noChangeArrowheads="1"/>
          </p:cNvSpPr>
          <p:nvPr/>
        </p:nvSpPr>
        <p:spPr bwMode="auto">
          <a:xfrm>
            <a:off x="533400" y="6858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sym typeface="Symbol" pitchFamily="18" charset="2"/>
              </a:rPr>
              <a:t> The neutron emission probability  </a:t>
            </a:r>
            <a:r>
              <a:rPr lang="en-US" sz="2000" b="1" i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000" b="1" i="1" baseline="-2500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b="1">
                <a:sym typeface="Symbol" pitchFamily="18" charset="2"/>
              </a:rPr>
              <a:t> determines the delayed neutron fraction </a:t>
            </a:r>
            <a:r>
              <a:rPr lang="en-US" sz="2000" b="1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en-US" sz="2000" b="1" i="1" baseline="-25000">
                <a:latin typeface="Times New Roman" pitchFamily="18" charset="0"/>
                <a:sym typeface="Symbol" pitchFamily="18" charset="2"/>
              </a:rPr>
              <a:t>eff</a:t>
            </a:r>
            <a:r>
              <a:rPr lang="en-US" sz="2000" b="1">
                <a:sym typeface="Symbol" pitchFamily="18" charset="2"/>
              </a:rPr>
              <a:t> : </a:t>
            </a:r>
            <a:r>
              <a:rPr lang="en-US" sz="2000" b="1">
                <a:solidFill>
                  <a:srgbClr val="CC0000"/>
                </a:solidFill>
                <a:sym typeface="Symbol" pitchFamily="18" charset="2"/>
              </a:rPr>
              <a:t>reactor kinetics</a:t>
            </a:r>
            <a:r>
              <a:rPr lang="en-US" sz="2000" b="1">
                <a:sym typeface="Symbol" pitchFamily="18" charset="2"/>
              </a:rPr>
              <a:t>. More accurate measurements will improve summation calculations for GenIV reactors with MA containing fuel</a:t>
            </a:r>
          </a:p>
        </p:txBody>
      </p:sp>
      <p:pic>
        <p:nvPicPr>
          <p:cNvPr id="229379" name="Picture 7" descr="FF-235U-245C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29718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0" name="Text Box 8"/>
          <p:cNvSpPr txBox="1">
            <a:spLocks noChangeArrowheads="1"/>
          </p:cNvSpPr>
          <p:nvPr/>
        </p:nvSpPr>
        <p:spPr bwMode="auto">
          <a:xfrm>
            <a:off x="457200" y="24384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Fission Fragment distribution</a:t>
            </a:r>
          </a:p>
        </p:txBody>
      </p:sp>
      <p:sp>
        <p:nvSpPr>
          <p:cNvPr id="229381" name="AutoShape 9"/>
          <p:cNvSpPr>
            <a:spLocks noChangeArrowheads="1"/>
          </p:cNvSpPr>
          <p:nvPr/>
        </p:nvSpPr>
        <p:spPr bwMode="auto">
          <a:xfrm>
            <a:off x="838200" y="34290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pic>
        <p:nvPicPr>
          <p:cNvPr id="229382" name="Picture 11" descr="pn-er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14600"/>
            <a:ext cx="6019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3" name="Text Box 12"/>
          <p:cNvSpPr txBox="1">
            <a:spLocks noChangeArrowheads="1"/>
          </p:cNvSpPr>
          <p:nvPr/>
        </p:nvSpPr>
        <p:spPr bwMode="auto">
          <a:xfrm>
            <a:off x="5105400" y="624840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Uncertainties in Pn values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</a:rPr>
              <a:t>IMPORTANCE OF BETA DELAYED NEUTRON EMITTERS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  <a:latin typeface="Albertus Extra Bold"/>
              </a:rPr>
              <a:t>et al.</a:t>
            </a:r>
            <a:r>
              <a:rPr lang="es-ES" i="1">
                <a:solidFill>
                  <a:schemeClr val="bg1"/>
                </a:solidFill>
              </a:rPr>
              <a:t>                                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50825" y="598488"/>
            <a:ext cx="8713788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Nuclear power safety:</a:t>
            </a:r>
            <a:r>
              <a:rPr lang="en-GB" b="1"/>
              <a:t> </a:t>
            </a:r>
            <a:r>
              <a:rPr lang="en-GB" sz="1700" b="1"/>
              <a:t>	</a:t>
            </a:r>
          </a:p>
          <a:p>
            <a:pPr>
              <a:spcBef>
                <a:spcPct val="50000"/>
              </a:spcBef>
            </a:pPr>
            <a:r>
              <a:rPr lang="en-GB"/>
              <a:t>Some fission products undergo Beta Delayed Neutron Emission which is essential to control the reaction.</a:t>
            </a:r>
          </a:p>
          <a:p>
            <a:r>
              <a:rPr lang="en-GB"/>
              <a:t>		</a:t>
            </a:r>
          </a:p>
          <a:p>
            <a:r>
              <a:rPr lang="en-GB"/>
              <a:t>Nuclear Energy Agency (NEA) highlights the importance of experimental measurements and data evaluation of delayed neutron emission in its working group 6 “Delayed neutron data” </a:t>
            </a:r>
            <a:r>
              <a:rPr lang="en-US"/>
              <a:t>[WPEC-SG6]</a:t>
            </a:r>
            <a:r>
              <a:rPr lang="en-GB"/>
              <a:t>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3141663"/>
            <a:ext cx="84248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/>
              <a:t>Rapid neutron-capture process  of stellar nucleosynthesis:</a:t>
            </a:r>
          </a:p>
          <a:p>
            <a:pPr>
              <a:spcBef>
                <a:spcPct val="50000"/>
              </a:spcBef>
            </a:pPr>
            <a:r>
              <a:rPr lang="en-GB"/>
              <a:t>Stellar abundances: delayed neutron emission probability (P</a:t>
            </a:r>
            <a:r>
              <a:rPr lang="en-GB" baseline="-25000"/>
              <a:t>n</a:t>
            </a:r>
            <a:r>
              <a:rPr lang="en-GB"/>
              <a:t>) of r-process isobaric nuclei define the decay path towards stability during freeze-out, and provide a source of late time neutrons. </a:t>
            </a:r>
          </a:p>
          <a:p>
            <a:pPr algn="ctr">
              <a:spcBef>
                <a:spcPct val="50000"/>
              </a:spcBef>
            </a:pPr>
            <a:r>
              <a:rPr lang="en-GB" sz="2000" b="1"/>
              <a:t>Nuclear Structure:</a:t>
            </a:r>
          </a:p>
          <a:p>
            <a:pPr>
              <a:spcBef>
                <a:spcPct val="50000"/>
              </a:spcBef>
            </a:pPr>
            <a:r>
              <a:rPr lang="en-GB"/>
              <a:t>Additionally the measured half-lives (T</a:t>
            </a:r>
            <a:r>
              <a:rPr lang="en-GB" baseline="-25000"/>
              <a:t>1/2</a:t>
            </a:r>
            <a:r>
              <a:rPr lang="en-GB"/>
              <a:t>) and </a:t>
            </a:r>
            <a:r>
              <a:rPr lang="es-ES"/>
              <a:t>β</a:t>
            </a:r>
            <a:r>
              <a:rPr lang="en-GB"/>
              <a:t>-delayed neutron-emission probabilities (P</a:t>
            </a:r>
            <a:r>
              <a:rPr lang="en-GB" baseline="-25000"/>
              <a:t>n</a:t>
            </a:r>
            <a:r>
              <a:rPr lang="en-GB"/>
              <a:t>) can be used as first probes of the structure of the </a:t>
            </a:r>
            <a:r>
              <a:rPr lang="es-ES"/>
              <a:t>β</a:t>
            </a:r>
            <a:r>
              <a:rPr lang="en-GB"/>
              <a:t>-decay daughter nuclei in this mass region.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</a:rPr>
              <a:t>Detector layout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  <a:latin typeface="Albertus Extra Bold"/>
              </a:rPr>
              <a:t>et al.</a:t>
            </a:r>
            <a:r>
              <a:rPr lang="es-ES" i="1">
                <a:solidFill>
                  <a:schemeClr val="bg1"/>
                </a:solidFill>
              </a:rPr>
              <a:t>                                 SEN,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79388" y="404813"/>
            <a:ext cx="8964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600"/>
              <a:t> The neutron detector consists of 44 </a:t>
            </a:r>
            <a:r>
              <a:rPr lang="en-GB" sz="1600" baseline="30000"/>
              <a:t>3</a:t>
            </a:r>
            <a:r>
              <a:rPr lang="en-GB" sz="1600"/>
              <a:t>He counters arranged in 3 crowns. A beta detector will measure the beta decay.</a:t>
            </a:r>
          </a:p>
        </p:txBody>
      </p:sp>
      <p:pic>
        <p:nvPicPr>
          <p:cNvPr id="21508" name="Picture 7" descr="sim_854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27368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100922_MCNPX_FAIR_sim854"/>
          <p:cNvPicPr>
            <a:picLocks noChangeAspect="1" noChangeArrowheads="1"/>
          </p:cNvPicPr>
          <p:nvPr/>
        </p:nvPicPr>
        <p:blipFill>
          <a:blip r:embed="rId3"/>
          <a:srcRect t="7495" r="6967"/>
          <a:stretch>
            <a:fillRect/>
          </a:stretch>
        </p:blipFill>
        <p:spPr bwMode="auto">
          <a:xfrm>
            <a:off x="252413" y="3573463"/>
            <a:ext cx="3455987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140"/>
          <p:cNvGraphicFramePr>
            <a:graphicFrameLocks noGrp="1"/>
          </p:cNvGraphicFramePr>
          <p:nvPr/>
        </p:nvGraphicFramePr>
        <p:xfrm>
          <a:off x="4284663" y="836613"/>
          <a:ext cx="4535487" cy="1871662"/>
        </p:xfrm>
        <a:graphic>
          <a:graphicData uri="http://schemas.openxmlformats.org/drawingml/2006/table">
            <a:tbl>
              <a:tblPr/>
              <a:tblGrid>
                <a:gridCol w="2789237"/>
                <a:gridCol w="17462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Counter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2527 LND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Effective length (mm)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604.8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Effective diameter (mm)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24.38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 pressure (torr)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15200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Cathode material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Stainless steel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852738"/>
            <a:ext cx="41036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4" name="Rectangle 12"/>
          <p:cNvSpPr>
            <a:spLocks noChangeArrowheads="1"/>
          </p:cNvSpPr>
          <p:nvPr/>
        </p:nvSpPr>
        <p:spPr bwMode="auto">
          <a:xfrm>
            <a:off x="3708400" y="5589588"/>
            <a:ext cx="5435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Triggerless DACQ. Full flexibility to modify correlation time neutron emission-detection =&gt; clean data</a:t>
            </a:r>
          </a:p>
          <a:p>
            <a:r>
              <a:rPr lang="es-ES" sz="1600"/>
              <a:t>Correlation window 1ms with minimum dead time (~ 2 %)</a:t>
            </a:r>
            <a:endParaRPr lang="en-IE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BEta deLayEd Neutron detector prototype </a:t>
            </a: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  <a:latin typeface="Albertus Extra Bold"/>
              </a:rPr>
              <a:t>et al.</a:t>
            </a:r>
            <a:r>
              <a:rPr lang="es-ES" i="1">
                <a:solidFill>
                  <a:schemeClr val="bg1"/>
                </a:solidFill>
              </a:rPr>
              <a:t>                                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  <p:pic>
        <p:nvPicPr>
          <p:cNvPr id="22531" name="Picture 4" descr="BELEN_R8_8_12_sm"/>
          <p:cNvPicPr>
            <a:picLocks noChangeAspect="1" noChangeArrowheads="1"/>
          </p:cNvPicPr>
          <p:nvPr/>
        </p:nvPicPr>
        <p:blipFill>
          <a:blip r:embed="rId2"/>
          <a:srcRect l="5145" t="5128" r="4803" b="5127"/>
          <a:stretch>
            <a:fillRect/>
          </a:stretch>
        </p:blipFill>
        <p:spPr bwMode="auto">
          <a:xfrm>
            <a:off x="468313" y="1125538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34"/>
          <p:cNvSpPr txBox="1">
            <a:spLocks noChangeArrowheads="1"/>
          </p:cNvSpPr>
          <p:nvPr/>
        </p:nvSpPr>
        <p:spPr bwMode="auto">
          <a:xfrm>
            <a:off x="250825" y="476250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Detector consists of two crowns of (8+12) </a:t>
            </a:r>
            <a:r>
              <a:rPr lang="es-ES" baseline="30000"/>
              <a:t>3</a:t>
            </a:r>
            <a:r>
              <a:rPr lang="es-ES"/>
              <a:t>He detectors embedded in a polyethylene matrix with total dimensions 90x90x80 cm</a:t>
            </a:r>
            <a:r>
              <a:rPr lang="es-ES" baseline="30000"/>
              <a:t>3</a:t>
            </a:r>
            <a:r>
              <a:rPr lang="es-ES"/>
              <a:t> and a r=5 cm beam hole </a:t>
            </a:r>
            <a:endParaRPr lang="en-GB"/>
          </a:p>
        </p:txBody>
      </p:sp>
      <p:grpSp>
        <p:nvGrpSpPr>
          <p:cNvPr id="22533" name="Group 13"/>
          <p:cNvGrpSpPr>
            <a:grpSpLocks/>
          </p:cNvGrpSpPr>
          <p:nvPr/>
        </p:nvGrpSpPr>
        <p:grpSpPr bwMode="auto">
          <a:xfrm>
            <a:off x="5508625" y="1098550"/>
            <a:ext cx="3600450" cy="2474913"/>
            <a:chOff x="4643438" y="1125538"/>
            <a:chExt cx="3600450" cy="2474912"/>
          </a:xfrm>
        </p:grpSpPr>
        <p:pic>
          <p:nvPicPr>
            <p:cNvPr id="22539" name="Picture 7" descr="JYFL_MCNPX_final_detector"/>
            <p:cNvPicPr>
              <a:picLocks noChangeAspect="1" noChangeArrowheads="1"/>
            </p:cNvPicPr>
            <p:nvPr/>
          </p:nvPicPr>
          <p:blipFill>
            <a:blip r:embed="rId3"/>
            <a:srcRect l="1077" t="6427" r="6586"/>
            <a:stretch>
              <a:fillRect/>
            </a:stretch>
          </p:blipFill>
          <p:spPr bwMode="auto">
            <a:xfrm>
              <a:off x="4643438" y="1125538"/>
              <a:ext cx="3600450" cy="247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Text Box 37"/>
            <p:cNvSpPr txBox="1">
              <a:spLocks noChangeArrowheads="1"/>
            </p:cNvSpPr>
            <p:nvPr/>
          </p:nvSpPr>
          <p:spPr bwMode="auto">
            <a:xfrm>
              <a:off x="5219700" y="1700213"/>
              <a:ext cx="22336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MCNPX simulation</a:t>
              </a:r>
              <a:endParaRPr lang="en-GB"/>
            </a:p>
          </p:txBody>
        </p:sp>
      </p:grp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132138" y="1557338"/>
            <a:ext cx="23034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Two different configurations.</a:t>
            </a:r>
          </a:p>
          <a:p>
            <a:pPr>
              <a:spcBef>
                <a:spcPct val="50000"/>
              </a:spcBef>
            </a:pPr>
            <a:r>
              <a:rPr lang="es-ES"/>
              <a:t> Both used successfully at JYFLTRAP </a:t>
            </a:r>
            <a:r>
              <a:rPr lang="en-US"/>
              <a:t>for measurement of </a:t>
            </a:r>
          </a:p>
          <a:p>
            <a:r>
              <a:rPr lang="en-US"/>
              <a:t>fission products</a:t>
            </a:r>
          </a:p>
        </p:txBody>
      </p:sp>
      <p:grpSp>
        <p:nvGrpSpPr>
          <p:cNvPr id="22535" name="Group 14"/>
          <p:cNvGrpSpPr>
            <a:grpSpLocks/>
          </p:cNvGrpSpPr>
          <p:nvPr/>
        </p:nvGrpSpPr>
        <p:grpSpPr bwMode="auto">
          <a:xfrm>
            <a:off x="5502275" y="3789363"/>
            <a:ext cx="3641725" cy="2641600"/>
            <a:chOff x="4572000" y="3789363"/>
            <a:chExt cx="3641602" cy="2641600"/>
          </a:xfrm>
        </p:grpSpPr>
        <p:pic>
          <p:nvPicPr>
            <p:cNvPr id="22537" name="Picture 4" descr="100527_albert_405_total"/>
            <p:cNvPicPr>
              <a:picLocks noChangeAspect="1" noChangeArrowheads="1"/>
            </p:cNvPicPr>
            <p:nvPr/>
          </p:nvPicPr>
          <p:blipFill>
            <a:blip r:embed="rId4"/>
            <a:srcRect r="6485"/>
            <a:stretch>
              <a:fillRect/>
            </a:stretch>
          </p:blipFill>
          <p:spPr bwMode="auto">
            <a:xfrm>
              <a:off x="4572000" y="3789363"/>
              <a:ext cx="3641602" cy="264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Text Box 37"/>
            <p:cNvSpPr txBox="1">
              <a:spLocks noChangeArrowheads="1"/>
            </p:cNvSpPr>
            <p:nvPr/>
          </p:nvSpPr>
          <p:spPr bwMode="auto">
            <a:xfrm>
              <a:off x="5148263" y="4581525"/>
              <a:ext cx="22336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MCNPX simulation</a:t>
              </a:r>
              <a:endParaRPr lang="en-GB"/>
            </a:p>
          </p:txBody>
        </p:sp>
      </p:grpSp>
      <p:pic>
        <p:nvPicPr>
          <p:cNvPr id="22536" name="Picture 46" descr="Imagen1"/>
          <p:cNvPicPr>
            <a:picLocks noChangeAspect="1" noChangeArrowheads="1"/>
          </p:cNvPicPr>
          <p:nvPr/>
        </p:nvPicPr>
        <p:blipFill>
          <a:blip r:embed="rId5"/>
          <a:srcRect l="7738" r="4939" b="13126"/>
          <a:stretch>
            <a:fillRect/>
          </a:stretch>
        </p:blipFill>
        <p:spPr bwMode="auto">
          <a:xfrm>
            <a:off x="107950" y="3789363"/>
            <a:ext cx="4464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8" descr="Rb94off_100210_007-009-010-014-015_Si_He3_to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425" y="0"/>
            <a:ext cx="4473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4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 et al.</a:t>
            </a:r>
            <a:r>
              <a:rPr lang="es-ES" i="1">
                <a:solidFill>
                  <a:schemeClr val="bg1"/>
                </a:solidFill>
              </a:rPr>
              <a:t>                           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  <p:pic>
        <p:nvPicPr>
          <p:cNvPr id="209925" name="Picture 6" descr="Rb94off_100210_007-009-010-014-015_TG_He3_tot_Bateman.gif"/>
          <p:cNvPicPr>
            <a:picLocks noChangeAspect="1"/>
          </p:cNvPicPr>
          <p:nvPr/>
        </p:nvPicPr>
        <p:blipFill>
          <a:blip r:embed="rId4"/>
          <a:srcRect t="2042" r="1466" b="2042"/>
          <a:stretch>
            <a:fillRect/>
          </a:stretch>
        </p:blipFill>
        <p:spPr bwMode="auto">
          <a:xfrm>
            <a:off x="4344988" y="3214688"/>
            <a:ext cx="47990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6" name="Picture 4" descr="Rb94off_100210_007-009-010-014-015_TG_Si_Bateman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863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7" name="TextBox 10"/>
          <p:cNvSpPr txBox="1">
            <a:spLocks noChangeArrowheads="1"/>
          </p:cNvSpPr>
          <p:nvPr/>
        </p:nvSpPr>
        <p:spPr bwMode="auto">
          <a:xfrm>
            <a:off x="250825" y="5013325"/>
            <a:ext cx="407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Decay fits to Bateman equations.</a:t>
            </a:r>
          </a:p>
        </p:txBody>
      </p:sp>
      <p:sp>
        <p:nvSpPr>
          <p:cNvPr id="209928" name="TextBox 11"/>
          <p:cNvSpPr txBox="1">
            <a:spLocks noChangeArrowheads="1"/>
          </p:cNvSpPr>
          <p:nvPr/>
        </p:nvSpPr>
        <p:spPr bwMode="auto">
          <a:xfrm rot="2723076">
            <a:off x="1561306" y="2977357"/>
            <a:ext cx="646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Castellar" pitchFamily="18" charset="0"/>
              </a:rPr>
              <a:t>Preliminary analysis JYFL DATA</a:t>
            </a:r>
          </a:p>
        </p:txBody>
      </p:sp>
      <p:sp>
        <p:nvSpPr>
          <p:cNvPr id="209929" name="TextBox 15"/>
          <p:cNvSpPr txBox="1">
            <a:spLocks noChangeArrowheads="1"/>
          </p:cNvSpPr>
          <p:nvPr/>
        </p:nvSpPr>
        <p:spPr bwMode="auto">
          <a:xfrm>
            <a:off x="5973763" y="1357313"/>
            <a:ext cx="2630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β</a:t>
            </a:r>
            <a:r>
              <a:rPr lang="es-ES"/>
              <a:t>-n time coincidence</a:t>
            </a:r>
          </a:p>
        </p:txBody>
      </p:sp>
      <p:sp>
        <p:nvSpPr>
          <p:cNvPr id="209930" name="TextBox 9"/>
          <p:cNvSpPr txBox="1">
            <a:spLocks noChangeArrowheads="1"/>
          </p:cNvSpPr>
          <p:nvPr/>
        </p:nvSpPr>
        <p:spPr bwMode="auto">
          <a:xfrm>
            <a:off x="179388" y="3500438"/>
            <a:ext cx="4321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Experiment at JYFLTRAP with fission products</a:t>
            </a:r>
          </a:p>
          <a:p>
            <a:r>
              <a:rPr lang="es-ES"/>
              <a:t>Ions were implanted on a tape for 3T</a:t>
            </a:r>
            <a:r>
              <a:rPr lang="es-ES" baseline="-25000"/>
              <a:t>1/2</a:t>
            </a:r>
            <a:r>
              <a:rPr lang="es-ES"/>
              <a:t> and left decay for 7T</a:t>
            </a:r>
            <a:r>
              <a:rPr lang="es-ES" baseline="-25000"/>
              <a:t>1/2</a:t>
            </a:r>
            <a:r>
              <a:rPr lang="es-ES"/>
              <a:t> before moving it away from the Si detector.</a:t>
            </a:r>
          </a:p>
        </p:txBody>
      </p:sp>
      <p:sp>
        <p:nvSpPr>
          <p:cNvPr id="209931" name="Text Box 42"/>
          <p:cNvSpPr txBox="1">
            <a:spLocks noChangeArrowheads="1"/>
          </p:cNvSpPr>
          <p:nvPr/>
        </p:nvSpPr>
        <p:spPr bwMode="auto">
          <a:xfrm>
            <a:off x="539750" y="2492375"/>
            <a:ext cx="286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-rate along the time cycle</a:t>
            </a:r>
          </a:p>
        </p:txBody>
      </p:sp>
      <p:sp>
        <p:nvSpPr>
          <p:cNvPr id="209932" name="Text Box 42"/>
          <p:cNvSpPr txBox="1">
            <a:spLocks noChangeArrowheads="1"/>
          </p:cNvSpPr>
          <p:nvPr/>
        </p:nvSpPr>
        <p:spPr bwMode="auto">
          <a:xfrm>
            <a:off x="4932363" y="5734050"/>
            <a:ext cx="286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n-rate along the time cycle</a:t>
            </a:r>
          </a:p>
        </p:txBody>
      </p:sp>
      <p:graphicFrame>
        <p:nvGraphicFramePr>
          <p:cNvPr id="59368" name="Object 2"/>
          <p:cNvGraphicFramePr>
            <a:graphicFrameLocks noChangeAspect="1"/>
          </p:cNvGraphicFramePr>
          <p:nvPr/>
        </p:nvGraphicFramePr>
        <p:xfrm>
          <a:off x="1258888" y="5373688"/>
          <a:ext cx="1800225" cy="1057275"/>
        </p:xfrm>
        <a:graphic>
          <a:graphicData uri="http://schemas.openxmlformats.org/presentationml/2006/ole">
            <p:oleObj spid="_x0000_s209922" name="Equation" r:id="rId6" imgW="799920" imgH="46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Pn measurements at GSI</a:t>
            </a: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210946" name="Text Box 3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Albertus Extra Bold"/>
              </a:rPr>
              <a:t>M. B. Gómez</a:t>
            </a:r>
            <a:r>
              <a:rPr lang="es-ES"/>
              <a:t> </a:t>
            </a:r>
            <a:r>
              <a:rPr lang="es-ES">
                <a:solidFill>
                  <a:schemeClr val="bg1"/>
                </a:solidFill>
                <a:latin typeface="Albertus Extra Bold"/>
              </a:rPr>
              <a:t>et al.</a:t>
            </a:r>
            <a:r>
              <a:rPr lang="es-ES" i="1">
                <a:solidFill>
                  <a:schemeClr val="bg1"/>
                </a:solidFill>
              </a:rPr>
              <a:t>                                 </a:t>
            </a:r>
            <a:r>
              <a:rPr lang="es-ES">
                <a:solidFill>
                  <a:schemeClr val="bg1"/>
                </a:solidFill>
                <a:latin typeface="Berlin Sans FB" pitchFamily="34" charset="0"/>
              </a:rPr>
              <a:t>UPC, Barcelona</a:t>
            </a:r>
          </a:p>
        </p:txBody>
      </p:sp>
      <p:grpSp>
        <p:nvGrpSpPr>
          <p:cNvPr id="210947" name="Group 33"/>
          <p:cNvGrpSpPr>
            <a:grpSpLocks/>
          </p:cNvGrpSpPr>
          <p:nvPr/>
        </p:nvGrpSpPr>
        <p:grpSpPr bwMode="auto">
          <a:xfrm>
            <a:off x="0" y="908050"/>
            <a:ext cx="8353425" cy="5581650"/>
            <a:chOff x="0" y="908720"/>
            <a:chExt cx="8352928" cy="5581682"/>
          </a:xfrm>
        </p:grpSpPr>
        <p:grpSp>
          <p:nvGrpSpPr>
            <p:cNvPr id="210948" name="Group 39"/>
            <p:cNvGrpSpPr>
              <a:grpSpLocks/>
            </p:cNvGrpSpPr>
            <p:nvPr/>
          </p:nvGrpSpPr>
          <p:grpSpPr bwMode="auto">
            <a:xfrm>
              <a:off x="0" y="908720"/>
              <a:ext cx="8352928" cy="5581682"/>
              <a:chOff x="-180528" y="836712"/>
              <a:chExt cx="8352928" cy="5581682"/>
            </a:xfrm>
          </p:grpSpPr>
          <p:grpSp>
            <p:nvGrpSpPr>
              <p:cNvPr id="210952" name="Group 34"/>
              <p:cNvGrpSpPr>
                <a:grpSpLocks/>
              </p:cNvGrpSpPr>
              <p:nvPr/>
            </p:nvGrpSpPr>
            <p:grpSpPr bwMode="auto">
              <a:xfrm>
                <a:off x="-180528" y="836712"/>
                <a:ext cx="8316416" cy="5581682"/>
                <a:chOff x="-180528" y="836712"/>
                <a:chExt cx="8316416" cy="5581682"/>
              </a:xfrm>
            </p:grpSpPr>
            <p:grpSp>
              <p:nvGrpSpPr>
                <p:cNvPr id="210956" name="Group 9"/>
                <p:cNvGrpSpPr>
                  <a:grpSpLocks/>
                </p:cNvGrpSpPr>
                <p:nvPr/>
              </p:nvGrpSpPr>
              <p:grpSpPr bwMode="auto">
                <a:xfrm>
                  <a:off x="-180528" y="836712"/>
                  <a:ext cx="8316416" cy="5581682"/>
                  <a:chOff x="0" y="908720"/>
                  <a:chExt cx="8316416" cy="5581682"/>
                </a:xfrm>
              </p:grpSpPr>
              <p:pic>
                <p:nvPicPr>
                  <p:cNvPr id="210969" name="Picture 7" descr="R_process_gsi_pn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t="8838" r="9052"/>
                  <a:stretch>
                    <a:fillRect/>
                  </a:stretch>
                </p:blipFill>
                <p:spPr bwMode="auto">
                  <a:xfrm>
                    <a:off x="0" y="908720"/>
                    <a:ext cx="8316416" cy="55816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0970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8144" y="5949280"/>
                    <a:ext cx="237626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IE" b="1"/>
                      <a:t>Neutron number N</a:t>
                    </a:r>
                  </a:p>
                </p:txBody>
              </p:sp>
            </p:grpSp>
            <p:sp>
              <p:nvSpPr>
                <p:cNvPr id="11" name="Oval 10"/>
                <p:cNvSpPr/>
                <p:nvPr/>
              </p:nvSpPr>
              <p:spPr>
                <a:xfrm>
                  <a:off x="4643598" y="2997312"/>
                  <a:ext cx="649248" cy="43180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IE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356277" y="3357676"/>
                  <a:ext cx="431774" cy="287340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IE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6875490" y="1557441"/>
                  <a:ext cx="504795" cy="503241"/>
                </a:xfrm>
                <a:prstGeom prst="ellipse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IE"/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 rot="16200000" flipH="1">
                  <a:off x="6947693" y="2348819"/>
                  <a:ext cx="720729" cy="144454"/>
                </a:xfrm>
                <a:prstGeom prst="straightConnector1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5148393" y="3429115"/>
                  <a:ext cx="503207" cy="287339"/>
                </a:xfrm>
                <a:prstGeom prst="straightConnector1">
                  <a:avLst/>
                </a:prstGeom>
                <a:ln w="22225">
                  <a:solidFill>
                    <a:schemeClr val="accent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rot="16200000" flipH="1">
                  <a:off x="4427693" y="3789487"/>
                  <a:ext cx="504828" cy="215887"/>
                </a:xfrm>
                <a:prstGeom prst="straightConnector1">
                  <a:avLst/>
                </a:prstGeom>
                <a:ln w="2222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1691024" y="1124052"/>
                  <a:ext cx="4249484" cy="46196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200" b="1">
                      <a:solidFill>
                        <a:schemeClr val="accent6">
                          <a:lumMod val="75000"/>
                        </a:schemeClr>
                      </a:solidFill>
                    </a:rPr>
                    <a:t>S410</a:t>
                  </a:r>
                  <a:r>
                    <a:rPr lang="en-US" sz="1200" b="1" i="1">
                      <a:solidFill>
                        <a:schemeClr val="accent6">
                          <a:lumMod val="75000"/>
                        </a:schemeClr>
                      </a:solidFill>
                    </a:rPr>
                    <a:t> “Beta</a:t>
                  </a:r>
                  <a:r>
                    <a:rPr lang="en-GB" sz="1200" b="1" i="1">
                      <a:solidFill>
                        <a:schemeClr val="accent6">
                          <a:lumMod val="75000"/>
                        </a:schemeClr>
                      </a:solidFill>
                    </a:rPr>
                    <a:t>-decay measurements of new isotopes near the third </a:t>
                  </a:r>
                  <a:r>
                    <a:rPr lang="es-ES" sz="1200" b="1" i="1">
                      <a:solidFill>
                        <a:schemeClr val="accent6">
                          <a:lumMod val="75000"/>
                        </a:schemeClr>
                      </a:solidFill>
                    </a:rPr>
                    <a:t>r-process peak</a:t>
                  </a:r>
                  <a:r>
                    <a:rPr lang="en-US" sz="1200" b="1" i="1">
                      <a:solidFill>
                        <a:schemeClr val="accent6">
                          <a:lumMod val="75000"/>
                        </a:schemeClr>
                      </a:solidFill>
                    </a:rPr>
                    <a:t>” C. Domingo-Pardo et al.</a:t>
                  </a:r>
                  <a:endParaRPr lang="en-IE" sz="1200" b="1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0964" name="Rectangle 24"/>
                <p:cNvSpPr>
                  <a:spLocks noChangeArrowheads="1"/>
                </p:cNvSpPr>
                <p:nvPr/>
              </p:nvSpPr>
              <p:spPr bwMode="auto">
                <a:xfrm>
                  <a:off x="827584" y="2845385"/>
                  <a:ext cx="2016224" cy="1015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lvl="1"/>
                  <a:r>
                    <a:rPr lang="en-US" sz="1200" b="1">
                      <a:solidFill>
                        <a:srgbClr val="00B050"/>
                      </a:solidFill>
                    </a:rPr>
                    <a:t>S323 </a:t>
                  </a:r>
                  <a:r>
                    <a:rPr lang="en-US" sz="1200" b="1" i="1">
                      <a:solidFill>
                        <a:srgbClr val="00B050"/>
                      </a:solidFill>
                    </a:rPr>
                    <a:t>“Beta</a:t>
                  </a:r>
                  <a:r>
                    <a:rPr lang="en-GB" sz="1200" b="1" i="1">
                      <a:solidFill>
                        <a:srgbClr val="00B050"/>
                      </a:solidFill>
                    </a:rPr>
                    <a:t>-decay of very neutron-rich Rh, Pd, Ag nuclei including the r-process waiting point </a:t>
                  </a:r>
                  <a:r>
                    <a:rPr lang="en-GB" sz="1200" b="1" i="1" baseline="30000">
                      <a:solidFill>
                        <a:srgbClr val="00B050"/>
                      </a:solidFill>
                    </a:rPr>
                    <a:t>128</a:t>
                  </a:r>
                  <a:r>
                    <a:rPr lang="en-GB" sz="1200" b="1" i="1">
                      <a:solidFill>
                        <a:srgbClr val="00B050"/>
                      </a:solidFill>
                    </a:rPr>
                    <a:t>Pd</a:t>
                  </a:r>
                  <a:r>
                    <a:rPr lang="en-US" sz="1200" b="1" i="1">
                      <a:solidFill>
                        <a:srgbClr val="00B050"/>
                      </a:solidFill>
                    </a:rPr>
                    <a:t>”. F. Montes et al.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403703" y="1989244"/>
                  <a:ext cx="2663666" cy="83026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IE" sz="1200" b="1">
                      <a:solidFill>
                        <a:schemeClr val="accent5">
                          <a:lumMod val="75000"/>
                        </a:schemeClr>
                      </a:solidFill>
                    </a:rPr>
                    <a:t>E040 </a:t>
                  </a:r>
                  <a:r>
                    <a:rPr lang="en-IE" sz="1200" b="1" i="1">
                      <a:solidFill>
                        <a:schemeClr val="accent5">
                          <a:lumMod val="75000"/>
                        </a:schemeClr>
                      </a:solidFill>
                    </a:rPr>
                    <a:t>“Nuclear astrophysics studies at FRS-ESR: neutron rich nuclei in the </a:t>
                  </a:r>
                  <a:r>
                    <a:rPr lang="en-IE" sz="1200" b="1" i="1" baseline="30000">
                      <a:solidFill>
                        <a:schemeClr val="accent5">
                          <a:lumMod val="75000"/>
                        </a:schemeClr>
                      </a:solidFill>
                    </a:rPr>
                    <a:t>132</a:t>
                  </a:r>
                  <a:r>
                    <a:rPr lang="en-IE" sz="1200" b="1" i="1">
                      <a:solidFill>
                        <a:schemeClr val="accent5">
                          <a:lumMod val="75000"/>
                        </a:schemeClr>
                      </a:solidFill>
                    </a:rPr>
                    <a:t>Sn region” H. Schatz et al.</a:t>
                  </a:r>
                </a:p>
              </p:txBody>
            </p:sp>
            <p:cxnSp>
              <p:nvCxnSpPr>
                <p:cNvPr id="27" name="Straight Arrow Connector 26"/>
                <p:cNvCxnSpPr>
                  <a:endCxn id="13" idx="1"/>
                </p:cNvCxnSpPr>
                <p:nvPr/>
              </p:nvCxnSpPr>
              <p:spPr>
                <a:xfrm>
                  <a:off x="5508733" y="1412978"/>
                  <a:ext cx="1441364" cy="217488"/>
                </a:xfrm>
                <a:prstGeom prst="straightConnector1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3708616" y="2421046"/>
                  <a:ext cx="934982" cy="647704"/>
                </a:xfrm>
                <a:prstGeom prst="straightConnector1">
                  <a:avLst/>
                </a:prstGeom>
                <a:ln w="22225">
                  <a:solidFill>
                    <a:schemeClr val="accent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2627593" y="3284651"/>
                  <a:ext cx="1728684" cy="144464"/>
                </a:xfrm>
                <a:prstGeom prst="straightConnector1">
                  <a:avLst/>
                </a:prstGeom>
                <a:ln w="2222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/>
              <p:cNvSpPr txBox="1"/>
              <p:nvPr/>
            </p:nvSpPr>
            <p:spPr>
              <a:xfrm>
                <a:off x="6732624" y="2781411"/>
                <a:ext cx="1439776" cy="4619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IE" sz="1200" b="1">
                    <a:solidFill>
                      <a:schemeClr val="accent6">
                        <a:lumMod val="75000"/>
                      </a:schemeClr>
                    </a:solidFill>
                  </a:rPr>
                  <a:t>To be performed in 2011</a:t>
                </a:r>
              </a:p>
            </p:txBody>
          </p:sp>
          <p:sp>
            <p:nvSpPr>
              <p:cNvPr id="210954" name="TextBox 37"/>
              <p:cNvSpPr txBox="1">
                <a:spLocks noChangeArrowheads="1"/>
              </p:cNvSpPr>
              <p:nvPr/>
            </p:nvSpPr>
            <p:spPr bwMode="auto">
              <a:xfrm>
                <a:off x="4716016" y="4149080"/>
                <a:ext cx="14401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IE" sz="1200" b="1">
                    <a:solidFill>
                      <a:srgbClr val="00B050"/>
                    </a:solidFill>
                  </a:rPr>
                  <a:t>To be performed in 2011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580167" y="3645016"/>
                <a:ext cx="1800118" cy="2762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IE" sz="1200" b="1">
                    <a:solidFill>
                      <a:schemeClr val="accent1">
                        <a:lumMod val="75000"/>
                      </a:schemeClr>
                    </a:solidFill>
                  </a:rPr>
                  <a:t>Performed in 2000</a:t>
                </a: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131952" y="4293289"/>
              <a:ext cx="360341" cy="3603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10950" name="TextBox 27"/>
            <p:cNvSpPr txBox="1">
              <a:spLocks noChangeArrowheads="1"/>
            </p:cNvSpPr>
            <p:nvPr/>
          </p:nvSpPr>
          <p:spPr bwMode="auto">
            <a:xfrm>
              <a:off x="3707904" y="4581128"/>
              <a:ext cx="10081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1200" b="1">
                  <a:solidFill>
                    <a:srgbClr val="FF0000"/>
                  </a:solidFill>
                </a:rPr>
                <a:t>Z=28, N=50</a:t>
              </a:r>
            </a:p>
          </p:txBody>
        </p:sp>
        <p:cxnSp>
          <p:nvCxnSpPr>
            <p:cNvPr id="31" name="Straight Arrow Connector 30"/>
            <p:cNvCxnSpPr>
              <a:endCxn id="210950" idx="1"/>
            </p:cNvCxnSpPr>
            <p:nvPr/>
          </p:nvCxnSpPr>
          <p:spPr>
            <a:xfrm>
              <a:off x="3492292" y="4580629"/>
              <a:ext cx="215887" cy="13970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28" descr="pacNC_PropIsotopesrPa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1571625"/>
            <a:ext cx="30480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Scientific Motivation 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0" y="9144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Explosive nucleosynthesis and the r-process around the third abundance peak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962400" y="6400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pSp>
        <p:nvGrpSpPr>
          <p:cNvPr id="211973" name="Group 27"/>
          <p:cNvGrpSpPr>
            <a:grpSpLocks/>
          </p:cNvGrpSpPr>
          <p:nvPr/>
        </p:nvGrpSpPr>
        <p:grpSpPr bwMode="auto">
          <a:xfrm>
            <a:off x="304800" y="1600200"/>
            <a:ext cx="3759200" cy="4419600"/>
            <a:chOff x="192" y="1008"/>
            <a:chExt cx="2880" cy="2784"/>
          </a:xfrm>
        </p:grpSpPr>
        <p:pic>
          <p:nvPicPr>
            <p:cNvPr id="211988" name="Picture 15" descr="pacNCtot_propIsotv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008"/>
              <a:ext cx="2880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989" name="Picture 7" descr="KnowledgeCurveRProces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2497"/>
              <a:ext cx="2880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1974" name="Picture 8" descr="aabund-beta-no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267200"/>
            <a:ext cx="28194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5" name="Text Box 9"/>
          <p:cNvSpPr txBox="1">
            <a:spLocks noChangeArrowheads="1"/>
          </p:cNvSpPr>
          <p:nvPr/>
        </p:nvSpPr>
        <p:spPr bwMode="auto">
          <a:xfrm>
            <a:off x="4953000" y="3810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Effect of half-lives:</a:t>
            </a:r>
          </a:p>
        </p:txBody>
      </p:sp>
      <p:sp>
        <p:nvSpPr>
          <p:cNvPr id="211976" name="Text Box 12"/>
          <p:cNvSpPr txBox="1">
            <a:spLocks noChangeArrowheads="1"/>
          </p:cNvSpPr>
          <p:nvPr/>
        </p:nvSpPr>
        <p:spPr bwMode="auto">
          <a:xfrm>
            <a:off x="5943600" y="6308725"/>
            <a:ext cx="320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The Astr. Jour., 579  (2002), H. Schatz et al. </a:t>
            </a:r>
          </a:p>
          <a:p>
            <a:pPr>
              <a:spcBef>
                <a:spcPct val="50000"/>
              </a:spcBef>
            </a:pPr>
            <a:r>
              <a:rPr lang="en-US" sz="1200"/>
              <a:t>Proc. CGS-13 (2009), G. Martinez-Pinedo</a:t>
            </a:r>
          </a:p>
        </p:txBody>
      </p:sp>
      <p:sp>
        <p:nvSpPr>
          <p:cNvPr id="211977" name="Text Box 13"/>
          <p:cNvSpPr txBox="1">
            <a:spLocks noChangeArrowheads="1"/>
          </p:cNvSpPr>
          <p:nvPr/>
        </p:nvSpPr>
        <p:spPr bwMode="auto">
          <a:xfrm>
            <a:off x="990600" y="4267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“Ignorance”-Curve</a:t>
            </a:r>
          </a:p>
        </p:txBody>
      </p:sp>
      <p:sp>
        <p:nvSpPr>
          <p:cNvPr id="211978" name="Oval 17"/>
          <p:cNvSpPr>
            <a:spLocks noChangeArrowheads="1"/>
          </p:cNvSpPr>
          <p:nvPr/>
        </p:nvSpPr>
        <p:spPr bwMode="auto">
          <a:xfrm>
            <a:off x="3062288" y="2006600"/>
            <a:ext cx="465137" cy="311150"/>
          </a:xfrm>
          <a:prstGeom prst="ellipse">
            <a:avLst/>
          </a:prstGeom>
          <a:noFill/>
          <a:ln w="57150">
            <a:solidFill>
              <a:srgbClr val="FF0000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11979" name="Oval 18"/>
          <p:cNvSpPr>
            <a:spLocks noChangeArrowheads="1"/>
          </p:cNvSpPr>
          <p:nvPr/>
        </p:nvSpPr>
        <p:spPr bwMode="auto">
          <a:xfrm>
            <a:off x="3203575" y="4375150"/>
            <a:ext cx="381000" cy="457200"/>
          </a:xfrm>
          <a:prstGeom prst="ellipse">
            <a:avLst/>
          </a:prstGeom>
          <a:noFill/>
          <a:ln w="57150">
            <a:solidFill>
              <a:srgbClr val="FF0000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11980" name="Line 20"/>
          <p:cNvSpPr>
            <a:spLocks noChangeShapeType="1"/>
          </p:cNvSpPr>
          <p:nvPr/>
        </p:nvSpPr>
        <p:spPr bwMode="auto">
          <a:xfrm flipV="1">
            <a:off x="3513138" y="1676400"/>
            <a:ext cx="1516062" cy="442913"/>
          </a:xfrm>
          <a:prstGeom prst="line">
            <a:avLst/>
          </a:prstGeom>
          <a:noFill/>
          <a:ln w="57150">
            <a:solidFill>
              <a:srgbClr val="FF0000">
                <a:alpha val="7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1981" name="Text Box 21"/>
          <p:cNvSpPr txBox="1">
            <a:spLocks noChangeArrowheads="1"/>
          </p:cNvSpPr>
          <p:nvPr/>
        </p:nvSpPr>
        <p:spPr bwMode="auto">
          <a:xfrm>
            <a:off x="5029200" y="1447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Focus of present proposals:</a:t>
            </a:r>
          </a:p>
        </p:txBody>
      </p:sp>
      <p:sp>
        <p:nvSpPr>
          <p:cNvPr id="211982" name="Line 22"/>
          <p:cNvSpPr>
            <a:spLocks noChangeShapeType="1"/>
          </p:cNvSpPr>
          <p:nvPr/>
        </p:nvSpPr>
        <p:spPr bwMode="auto">
          <a:xfrm flipV="1">
            <a:off x="3479800" y="1695450"/>
            <a:ext cx="1520825" cy="2708275"/>
          </a:xfrm>
          <a:prstGeom prst="line">
            <a:avLst/>
          </a:prstGeom>
          <a:noFill/>
          <a:ln w="57150">
            <a:solidFill>
              <a:srgbClr val="FF0000">
                <a:alpha val="7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1983" name="Text Box 29"/>
          <p:cNvSpPr txBox="1">
            <a:spLocks noChangeArrowheads="1"/>
          </p:cNvSpPr>
          <p:nvPr/>
        </p:nvSpPr>
        <p:spPr bwMode="auto">
          <a:xfrm>
            <a:off x="6618288" y="329406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r-path</a:t>
            </a:r>
          </a:p>
        </p:txBody>
      </p:sp>
      <p:sp>
        <p:nvSpPr>
          <p:cNvPr id="211984" name="Oval 17"/>
          <p:cNvSpPr>
            <a:spLocks noChangeArrowheads="1"/>
          </p:cNvSpPr>
          <p:nvPr/>
        </p:nvSpPr>
        <p:spPr bwMode="auto">
          <a:xfrm>
            <a:off x="2051050" y="2852738"/>
            <a:ext cx="249238" cy="311150"/>
          </a:xfrm>
          <a:prstGeom prst="ellipse">
            <a:avLst/>
          </a:prstGeom>
          <a:noFill/>
          <a:ln w="57150">
            <a:solidFill>
              <a:srgbClr val="0000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11985" name="Oval 17"/>
          <p:cNvSpPr>
            <a:spLocks noChangeArrowheads="1"/>
          </p:cNvSpPr>
          <p:nvPr/>
        </p:nvSpPr>
        <p:spPr bwMode="auto">
          <a:xfrm>
            <a:off x="2051050" y="5013325"/>
            <a:ext cx="249238" cy="311150"/>
          </a:xfrm>
          <a:prstGeom prst="ellipse">
            <a:avLst/>
          </a:prstGeom>
          <a:noFill/>
          <a:ln w="57150">
            <a:solidFill>
              <a:srgbClr val="0000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11986" name="Line 23"/>
          <p:cNvSpPr>
            <a:spLocks noChangeShapeType="1"/>
          </p:cNvSpPr>
          <p:nvPr/>
        </p:nvSpPr>
        <p:spPr bwMode="auto">
          <a:xfrm>
            <a:off x="5940425" y="4076700"/>
            <a:ext cx="287338" cy="2889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11987" name="Line 24"/>
          <p:cNvSpPr>
            <a:spLocks noChangeShapeType="1"/>
          </p:cNvSpPr>
          <p:nvPr/>
        </p:nvSpPr>
        <p:spPr bwMode="auto">
          <a:xfrm>
            <a:off x="7956550" y="4076700"/>
            <a:ext cx="144463" cy="576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26" descr="pac_H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36576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Scientific Motivation 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0" y="9144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Difficult to calculate/predict half-live and Pn-values of the nuclei in this region: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12996" name="Text Box 10"/>
          <p:cNvSpPr txBox="1">
            <a:spLocks noChangeArrowheads="1"/>
          </p:cNvSpPr>
          <p:nvPr/>
        </p:nvSpPr>
        <p:spPr bwMode="auto">
          <a:xfrm>
            <a:off x="2133600" y="13716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FRDM + QRPA</a:t>
            </a:r>
          </a:p>
        </p:txBody>
      </p:sp>
      <p:sp>
        <p:nvSpPr>
          <p:cNvPr id="212997" name="Text Box 11"/>
          <p:cNvSpPr txBox="1">
            <a:spLocks noChangeArrowheads="1"/>
          </p:cNvSpPr>
          <p:nvPr/>
        </p:nvSpPr>
        <p:spPr bwMode="auto">
          <a:xfrm>
            <a:off x="457200" y="3429000"/>
            <a:ext cx="449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K.-L. Kratz, (private communication)</a:t>
            </a:r>
          </a:p>
        </p:txBody>
      </p:sp>
      <p:pic>
        <p:nvPicPr>
          <p:cNvPr id="212998" name="Picture 12" descr="teresa_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2819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2999" name="Group 13"/>
          <p:cNvGrpSpPr>
            <a:grpSpLocks/>
          </p:cNvGrpSpPr>
          <p:nvPr/>
        </p:nvGrpSpPr>
        <p:grpSpPr bwMode="auto">
          <a:xfrm>
            <a:off x="3352800" y="3962400"/>
            <a:ext cx="3581400" cy="2500313"/>
            <a:chOff x="2736" y="1296"/>
            <a:chExt cx="2784" cy="2391"/>
          </a:xfrm>
        </p:grpSpPr>
        <p:pic>
          <p:nvPicPr>
            <p:cNvPr id="213013" name="Picture 14" descr="teresa_fig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1296"/>
              <a:ext cx="2446" cy="2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014" name="Text Box 15"/>
            <p:cNvSpPr txBox="1">
              <a:spLocks noChangeArrowheads="1"/>
            </p:cNvSpPr>
            <p:nvPr/>
          </p:nvSpPr>
          <p:spPr bwMode="auto">
            <a:xfrm>
              <a:off x="5088" y="1584"/>
              <a:ext cx="432" cy="3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"/>
            </a:p>
          </p:txBody>
        </p:sp>
      </p:grpSp>
      <p:grpSp>
        <p:nvGrpSpPr>
          <p:cNvPr id="213000" name="Group 16"/>
          <p:cNvGrpSpPr>
            <a:grpSpLocks/>
          </p:cNvGrpSpPr>
          <p:nvPr/>
        </p:nvGrpSpPr>
        <p:grpSpPr bwMode="auto">
          <a:xfrm>
            <a:off x="6553200" y="4114800"/>
            <a:ext cx="2971800" cy="1098550"/>
            <a:chOff x="3504" y="960"/>
            <a:chExt cx="1872" cy="692"/>
          </a:xfrm>
        </p:grpSpPr>
        <p:grpSp>
          <p:nvGrpSpPr>
            <p:cNvPr id="213007" name="Group 17"/>
            <p:cNvGrpSpPr>
              <a:grpSpLocks/>
            </p:cNvGrpSpPr>
            <p:nvPr/>
          </p:nvGrpSpPr>
          <p:grpSpPr bwMode="auto">
            <a:xfrm>
              <a:off x="3552" y="960"/>
              <a:ext cx="1152" cy="212"/>
              <a:chOff x="4176" y="864"/>
              <a:chExt cx="1152" cy="212"/>
            </a:xfrm>
          </p:grpSpPr>
          <p:sp>
            <p:nvSpPr>
              <p:cNvPr id="213011" name="AutoShape 18"/>
              <p:cNvSpPr>
                <a:spLocks noChangeArrowheads="1"/>
              </p:cNvSpPr>
              <p:nvPr/>
            </p:nvSpPr>
            <p:spPr bwMode="auto">
              <a:xfrm>
                <a:off x="4176" y="912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/>
              </a:p>
            </p:txBody>
          </p:sp>
          <p:sp>
            <p:nvSpPr>
              <p:cNvPr id="213012" name="Text Box 19"/>
              <p:cNvSpPr txBox="1">
                <a:spLocks noChangeArrowheads="1"/>
              </p:cNvSpPr>
              <p:nvPr/>
            </p:nvSpPr>
            <p:spPr bwMode="auto">
              <a:xfrm>
                <a:off x="4320" y="864"/>
                <a:ext cx="10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rgbClr val="FF0000"/>
                    </a:solidFill>
                  </a:rPr>
                  <a:t>DF3 + QRPA</a:t>
                </a:r>
              </a:p>
            </p:txBody>
          </p:sp>
        </p:grpSp>
        <p:sp>
          <p:nvSpPr>
            <p:cNvPr id="213008" name="Text Box 20"/>
            <p:cNvSpPr txBox="1">
              <a:spLocks noChangeArrowheads="1"/>
            </p:cNvSpPr>
            <p:nvPr/>
          </p:nvSpPr>
          <p:spPr bwMode="auto">
            <a:xfrm>
              <a:off x="3504" y="1152"/>
              <a:ext cx="1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+</a:t>
              </a:r>
              <a:r>
                <a:rPr lang="en-US">
                  <a:solidFill>
                    <a:srgbClr val="0000FF"/>
                  </a:solidFill>
                </a:rPr>
                <a:t>  </a:t>
              </a:r>
              <a:r>
                <a:rPr lang="en-US" sz="1600">
                  <a:solidFill>
                    <a:srgbClr val="0000FF"/>
                  </a:solidFill>
                </a:rPr>
                <a:t>FRDM + QRPA</a:t>
              </a:r>
            </a:p>
          </p:txBody>
        </p:sp>
        <p:sp>
          <p:nvSpPr>
            <p:cNvPr id="213009" name="Text Box 21"/>
            <p:cNvSpPr txBox="1">
              <a:spLocks noChangeArrowheads="1"/>
            </p:cNvSpPr>
            <p:nvPr/>
          </p:nvSpPr>
          <p:spPr bwMode="auto">
            <a:xfrm>
              <a:off x="3696" y="1440"/>
              <a:ext cx="16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Exp. T. Kurtukian et al.</a:t>
              </a:r>
            </a:p>
          </p:txBody>
        </p:sp>
        <p:sp>
          <p:nvSpPr>
            <p:cNvPr id="213010" name="AutoShape 22"/>
            <p:cNvSpPr>
              <a:spLocks noChangeArrowheads="1"/>
            </p:cNvSpPr>
            <p:nvPr/>
          </p:nvSpPr>
          <p:spPr bwMode="auto">
            <a:xfrm>
              <a:off x="3552" y="148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213001" name="Oval 23"/>
          <p:cNvSpPr>
            <a:spLocks noChangeArrowheads="1"/>
          </p:cNvSpPr>
          <p:nvPr/>
        </p:nvSpPr>
        <p:spPr bwMode="auto">
          <a:xfrm>
            <a:off x="1905000" y="4724400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13002" name="Text Box 24"/>
          <p:cNvSpPr txBox="1">
            <a:spLocks noChangeArrowheads="1"/>
          </p:cNvSpPr>
          <p:nvPr/>
        </p:nvSpPr>
        <p:spPr bwMode="auto">
          <a:xfrm>
            <a:off x="5486400" y="6583363"/>
            <a:ext cx="365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T. Kurtukian-Nieto, et al., Phys. Lett. B (Submitted)</a:t>
            </a:r>
          </a:p>
        </p:txBody>
      </p:sp>
      <p:sp>
        <p:nvSpPr>
          <p:cNvPr id="213003" name="Text Box 25"/>
          <p:cNvSpPr txBox="1">
            <a:spLocks noChangeArrowheads="1"/>
          </p:cNvSpPr>
          <p:nvPr/>
        </p:nvSpPr>
        <p:spPr bwMode="auto">
          <a:xfrm>
            <a:off x="4800600" y="3429000"/>
            <a:ext cx="449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K.-L. Kratz, (private communication)</a:t>
            </a:r>
          </a:p>
        </p:txBody>
      </p:sp>
      <p:pic>
        <p:nvPicPr>
          <p:cNvPr id="213004" name="Picture 27" descr="pac_P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295400"/>
            <a:ext cx="31623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05" name="Text Box 28"/>
          <p:cNvSpPr txBox="1">
            <a:spLocks noChangeArrowheads="1"/>
          </p:cNvSpPr>
          <p:nvPr/>
        </p:nvSpPr>
        <p:spPr bwMode="auto">
          <a:xfrm>
            <a:off x="7081838" y="4295775"/>
            <a:ext cx="233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/>
              <a:t>(I.Borzov, et al. 2003)</a:t>
            </a:r>
          </a:p>
        </p:txBody>
      </p:sp>
      <p:sp>
        <p:nvSpPr>
          <p:cNvPr id="213006" name="Text Box 29"/>
          <p:cNvSpPr txBox="1">
            <a:spLocks noChangeArrowheads="1"/>
          </p:cNvSpPr>
          <p:nvPr/>
        </p:nvSpPr>
        <p:spPr bwMode="auto">
          <a:xfrm>
            <a:off x="7219950" y="4737100"/>
            <a:ext cx="233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/>
              <a:t>(P.Moeller, et al.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17321</TotalTime>
  <Words>1244</Words>
  <Application>Microsoft Office PowerPoint</Application>
  <PresentationFormat>Presentación en pantalla (4:3)</PresentationFormat>
  <Paragraphs>218</Paragraphs>
  <Slides>24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Plantilla de diseño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Arial</vt:lpstr>
      <vt:lpstr>Calibri</vt:lpstr>
      <vt:lpstr>Berlin Sans FB</vt:lpstr>
      <vt:lpstr>Arial Unicode MS</vt:lpstr>
      <vt:lpstr>Symbol</vt:lpstr>
      <vt:lpstr>Times New Roman</vt:lpstr>
      <vt:lpstr>Albertus Extra Bold</vt:lpstr>
      <vt:lpstr>Castellar</vt:lpstr>
      <vt:lpstr>Wingdings</vt:lpstr>
      <vt:lpstr>Courier New</vt:lpstr>
      <vt:lpstr>Arial Narrow</vt:lpstr>
      <vt:lpstr>Office Theme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Scientific Motivation </vt:lpstr>
      <vt:lpstr>Scientific Motivation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Influence of P(1n) and P(2n)</vt:lpstr>
      <vt:lpstr>Silicon IMplantation detector and Beta Absorber</vt:lpstr>
      <vt:lpstr>BEta deLayEd Neutron detector</vt:lpstr>
      <vt:lpstr>SIMBA + BELEN @ S4</vt:lpstr>
      <vt:lpstr>N=82: Planned experiment</vt:lpstr>
      <vt:lpstr>N=126: Planned experiment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Belen</dc:creator>
  <cp:lastModifiedBy>tain</cp:lastModifiedBy>
  <cp:revision>845</cp:revision>
  <dcterms:created xsi:type="dcterms:W3CDTF">2010-03-16T17:47:06Z</dcterms:created>
  <dcterms:modified xsi:type="dcterms:W3CDTF">2011-01-12T14:33:14Z</dcterms:modified>
</cp:coreProperties>
</file>