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69" r:id="rId3"/>
    <p:sldId id="270" r:id="rId4"/>
    <p:sldId id="259" r:id="rId5"/>
    <p:sldId id="258" r:id="rId6"/>
    <p:sldId id="264" r:id="rId7"/>
    <p:sldId id="276" r:id="rId8"/>
    <p:sldId id="262" r:id="rId9"/>
    <p:sldId id="263" r:id="rId10"/>
    <p:sldId id="266" r:id="rId11"/>
    <p:sldId id="274" r:id="rId12"/>
    <p:sldId id="275" r:id="rId13"/>
    <p:sldId id="271" r:id="rId14"/>
    <p:sldId id="260" r:id="rId15"/>
    <p:sldId id="261" r:id="rId16"/>
    <p:sldId id="27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2E0EB"/>
    <a:srgbClr val="8395A5"/>
    <a:srgbClr val="90B2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348" autoAdjust="0"/>
    <p:restoredTop sz="87854" autoAdjust="0"/>
  </p:normalViewPr>
  <p:slideViewPr>
    <p:cSldViewPr snapToGrid="0" snapToObjects="1">
      <p:cViewPr>
        <p:scale>
          <a:sx n="75" d="100"/>
          <a:sy n="75" d="100"/>
        </p:scale>
        <p:origin x="-117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4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Relationship Id="rId2" Type="http://schemas.openxmlformats.org/officeDocument/2006/relationships/image" Target="../media/image4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73BC1-8F6B-454A-82B5-0A95E2456BD8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0F9AC-ADA5-0E4A-B904-5E19F1AEB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we get on to two-nucleon knockout it self…</a:t>
            </a:r>
          </a:p>
          <a:p>
            <a:r>
              <a:rPr lang="en-US" baseline="0" dirty="0" smtClean="0"/>
              <a:t>Single-nucleon knockout has been extensive used to study near-</a:t>
            </a:r>
            <a:r>
              <a:rPr lang="en-US" baseline="0" dirty="0" err="1" smtClean="0"/>
              <a:t>fermi</a:t>
            </a:r>
            <a:r>
              <a:rPr lang="en-US" baseline="0" dirty="0" smtClean="0"/>
              <a:t> surface nuclear structure</a:t>
            </a:r>
          </a:p>
          <a:p>
            <a:r>
              <a:rPr lang="en-US" baseline="0" dirty="0" smtClean="0"/>
              <a:t>Halo nuclei, new and absent magic numbers, suppression of shell-model strength for both strong and weakly bound nucleons, and also in the island of inversion, mentioned above.</a:t>
            </a:r>
          </a:p>
          <a:p>
            <a:r>
              <a:rPr lang="en-US" baseline="0" dirty="0" smtClean="0"/>
              <a:t>Absolute cross sections probed spectroscopic strengths</a:t>
            </a:r>
          </a:p>
          <a:p>
            <a:r>
              <a:rPr lang="en-US" baseline="0" dirty="0" smtClean="0"/>
              <a:t>Residue longitudinal momentum distributions give information on nucleon angular momentum</a:t>
            </a:r>
          </a:p>
          <a:p>
            <a:r>
              <a:rPr lang="en-US" baseline="0" dirty="0" smtClean="0"/>
              <a:t>Structural and reaction dynamics aspects are factored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10A9E-96F6-104C-8401-A59E836249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Residue momentum</a:t>
            </a:r>
            <a:r>
              <a:rPr lang="en-US" baseline="0" dirty="0" smtClean="0"/>
              <a:t> depends target factors, differential energy loss, unknown reaction vertex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Slits at S1 remove beam, cut residue momentum distribution – affect isomeric ratios!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Position at S2 can converted to momentum…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Isomer decay observed at end of FRS…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6646-09C4-9F4D-B591-75696EDE8F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Residue populated directly; thresholds</a:t>
            </a:r>
            <a:r>
              <a:rPr lang="en-US" baseline="0" dirty="0" smtClean="0"/>
              <a:t> AND single-particle strength.</a:t>
            </a:r>
          </a:p>
          <a:p>
            <a:endParaRPr lang="en-US" dirty="0" smtClean="0"/>
          </a:p>
          <a:p>
            <a:r>
              <a:rPr lang="en-US" baseline="0" dirty="0" smtClean="0"/>
              <a:t>Several isomers are populated, amongst many other states that are unobserved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6646-09C4-9F4D-B591-75696EDE8F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Hg206 experimental momentum distributions – strong target broadening!</a:t>
            </a:r>
          </a:p>
          <a:p>
            <a:endParaRPr lang="en-US" dirty="0" smtClean="0"/>
          </a:p>
          <a:p>
            <a:r>
              <a:rPr lang="en-US" dirty="0" smtClean="0"/>
              <a:t>Target</a:t>
            </a:r>
            <a:r>
              <a:rPr lang="en-US" baseline="0" dirty="0" smtClean="0"/>
              <a:t> broadening taken into account using LISE post-target beam profile… We also require a small downward shift in momentum.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6646-09C4-9F4D-B591-75696EDE8F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Two-nucleon</a:t>
            </a:r>
            <a:r>
              <a:rPr lang="en-US" baseline="0" dirty="0" smtClean="0"/>
              <a:t> overlap – coherent sum of (shell-model) two-nucleon amplitudes</a:t>
            </a:r>
          </a:p>
          <a:p>
            <a:r>
              <a:rPr lang="en-US" baseline="0" dirty="0" smtClean="0"/>
              <a:t>Anti-</a:t>
            </a:r>
            <a:r>
              <a:rPr lang="en-US" baseline="0" dirty="0" err="1" smtClean="0"/>
              <a:t>symmetrized</a:t>
            </a:r>
            <a:r>
              <a:rPr lang="en-US" baseline="0" dirty="0" smtClean="0"/>
              <a:t> two-nucleon wave function, constrained by HF</a:t>
            </a:r>
          </a:p>
          <a:p>
            <a:r>
              <a:rPr lang="en-US" baseline="0" dirty="0" smtClean="0"/>
              <a:t>Elastic scattering S-matrices constrained reaction cross sections (if available) and/or HF density profile calculations.</a:t>
            </a:r>
          </a:p>
          <a:p>
            <a:r>
              <a:rPr lang="en-US" baseline="0" dirty="0" smtClean="0"/>
              <a:t>Magnitude of TNA determines absolute cross section, angular momentum coupling gives momentum distribution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CROSS SECTIONS – SPECTROSCOPIC STRENGTHS</a:t>
            </a:r>
          </a:p>
          <a:p>
            <a:r>
              <a:rPr lang="en-US" baseline="0" dirty="0" smtClean="0"/>
              <a:t>MOMENTUM DISTRIBUTIONS – ANGULAR MOMENTUM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26680-D63C-D446-B8B0-CC99E520BF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Projectile description</a:t>
            </a:r>
          </a:p>
          <a:p>
            <a:endParaRPr lang="en-US" dirty="0" smtClean="0"/>
          </a:p>
          <a:p>
            <a:r>
              <a:rPr lang="en-US" dirty="0" smtClean="0"/>
              <a:t>Probe nucleon pair momentum by</a:t>
            </a:r>
            <a:r>
              <a:rPr lang="en-US" baseline="0" dirty="0" smtClean="0"/>
              <a:t> measuring final residue momentum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Key is that momentum distribution depends sensitively on the final state spin (if spin-zero)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Spherical Shell model!  Not (currently) applicable to deformed systems, work in progress..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26680-D63C-D446-B8B0-CC99E520BF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calculation – width in projectile rest frame</a:t>
            </a:r>
            <a:r>
              <a:rPr lang="en-US" baseline="0" dirty="0" smtClean="0"/>
              <a:t> varies!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Primary sensitivity to final state angular momentum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IMPORTANT IN THE CONTEXT OF HIGH-SPIN ISOMERIC STATES</a:t>
            </a:r>
          </a:p>
          <a:p>
            <a:r>
              <a:rPr lang="en-US" baseline="0" dirty="0" smtClean="0"/>
              <a:t>ISOMERIC RATIO SHOULD VARY AS A FUNCTION OF MOMENTUM, DEPENDS ON FEEDING</a:t>
            </a:r>
          </a:p>
          <a:p>
            <a:r>
              <a:rPr lang="en-US" baseline="0" dirty="0" smtClean="0"/>
              <a:t>CAN LEAD TO CUTTING OF ISOMER…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26680-D63C-D446-B8B0-CC99E520BFC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The</a:t>
            </a:r>
            <a:r>
              <a:rPr lang="en-US" baseline="0" dirty="0" smtClean="0"/>
              <a:t> final state spin is not the only factor; the underlying structure is important!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6646-09C4-9F4D-B591-75696EDE8F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PRINCIPLE THE MOMENTUM DISTRIBUTION FOR</a:t>
            </a:r>
            <a:r>
              <a:rPr lang="en-US" baseline="0" dirty="0" smtClean="0"/>
              <a:t> A PARTICULAR STATE CAN TEL YOU SOMETHING ABOUT THE SPIN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COMPLICATION FOR ISOMER DECAY SPECTROSCOPY IS ALL THE UNOBSERVED STATES….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6646-09C4-9F4D-B591-75696EDE8F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Isomeric</a:t>
            </a:r>
            <a:r>
              <a:rPr lang="en-US" baseline="0" dirty="0" smtClean="0"/>
              <a:t> ratios from calculations compared to experiment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Unobserved feeding… Implications for momentum distribution?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Differential cutting?  Need to know exact position of the slits…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6646-09C4-9F4D-B591-75696EDE8F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shows the isomeric ratio as a function of the residue momentum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Previous experiments have shown a similar strong sensitivity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Despite</a:t>
            </a:r>
            <a:r>
              <a:rPr lang="en-US" baseline="0" dirty="0" smtClean="0"/>
              <a:t> strong broadening, some sensitivity still remains… but weak!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… But much of the sensitivity is removed… HOWEVER…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6646-09C4-9F4D-B591-75696EDE8F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10A9E-96F6-104C-8401-A59E836249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862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6994-A214-154E-8656-8CB9382A328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626E-82E5-284F-9C2D-97B50172F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6994-A214-154E-8656-8CB9382A328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626E-82E5-284F-9C2D-97B50172F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 userDrawn="1"/>
        </p:nvSpPr>
        <p:spPr>
          <a:xfrm flipV="1">
            <a:off x="0" y="0"/>
            <a:ext cx="9144000" cy="685800"/>
          </a:xfrm>
          <a:prstGeom prst="round1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100"/>
            <a:ext cx="8229600" cy="51990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6994-A214-154E-8656-8CB9382A328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626E-82E5-284F-9C2D-97B50172F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6994-A214-154E-8656-8CB9382A328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626E-82E5-284F-9C2D-97B50172F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6994-A214-154E-8656-8CB9382A328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626E-82E5-284F-9C2D-97B50172F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6994-A214-154E-8656-8CB9382A328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626E-82E5-284F-9C2D-97B50172F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6994-A214-154E-8656-8CB9382A328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626E-82E5-284F-9C2D-97B50172F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6994-A214-154E-8656-8CB9382A328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626E-82E5-284F-9C2D-97B50172F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6994-A214-154E-8656-8CB9382A328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626E-82E5-284F-9C2D-97B50172F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6994-A214-154E-8656-8CB9382A328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626E-82E5-284F-9C2D-97B50172F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erpetua"/>
                <a:cs typeface="Perpetua"/>
              </a:defRPr>
            </a:lvl1pPr>
          </a:lstStyle>
          <a:p>
            <a:fld id="{80686994-A214-154E-8656-8CB9382A3282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erpetua"/>
                <a:cs typeface="Perpetu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erpetua"/>
                <a:cs typeface="Perpetua"/>
              </a:defRPr>
            </a:lvl1pPr>
          </a:lstStyle>
          <a:p>
            <a:fld id="{5107626E-82E5-284F-9C2D-97B50172F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3.pdf"/><Relationship Id="rId5" Type="http://schemas.openxmlformats.org/officeDocument/2006/relationships/image" Target="../media/image44.png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47.jpe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df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df"/><Relationship Id="rId20" Type="http://schemas.openxmlformats.org/officeDocument/2006/relationships/image" Target="../media/image26.png"/><Relationship Id="rId21" Type="http://schemas.openxmlformats.org/officeDocument/2006/relationships/image" Target="../media/image27.pdf"/><Relationship Id="rId22" Type="http://schemas.openxmlformats.org/officeDocument/2006/relationships/image" Target="../media/image28.png"/><Relationship Id="rId23" Type="http://schemas.openxmlformats.org/officeDocument/2006/relationships/image" Target="../media/image29.pdf"/><Relationship Id="rId24" Type="http://schemas.openxmlformats.org/officeDocument/2006/relationships/image" Target="../media/image30.png"/><Relationship Id="rId10" Type="http://schemas.openxmlformats.org/officeDocument/2006/relationships/image" Target="../media/image16.png"/><Relationship Id="rId11" Type="http://schemas.openxmlformats.org/officeDocument/2006/relationships/image" Target="../media/image17.pdf"/><Relationship Id="rId12" Type="http://schemas.openxmlformats.org/officeDocument/2006/relationships/image" Target="../media/image18.png"/><Relationship Id="rId13" Type="http://schemas.openxmlformats.org/officeDocument/2006/relationships/image" Target="../media/image19.pdf"/><Relationship Id="rId14" Type="http://schemas.openxmlformats.org/officeDocument/2006/relationships/image" Target="../media/image20.png"/><Relationship Id="rId15" Type="http://schemas.openxmlformats.org/officeDocument/2006/relationships/image" Target="../media/image21.pdf"/><Relationship Id="rId16" Type="http://schemas.openxmlformats.org/officeDocument/2006/relationships/image" Target="../media/image22.png"/><Relationship Id="rId17" Type="http://schemas.openxmlformats.org/officeDocument/2006/relationships/image" Target="../media/image23.pdf"/><Relationship Id="rId18" Type="http://schemas.openxmlformats.org/officeDocument/2006/relationships/image" Target="../media/image24.png"/><Relationship Id="rId19" Type="http://schemas.openxmlformats.org/officeDocument/2006/relationships/image" Target="../media/image25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image" Target="../media/image11.pdf"/><Relationship Id="rId6" Type="http://schemas.openxmlformats.org/officeDocument/2006/relationships/image" Target="../media/image12.png"/><Relationship Id="rId7" Type="http://schemas.openxmlformats.org/officeDocument/2006/relationships/image" Target="../media/image13.pdf"/><Relationship Id="rId8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d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5" Type="http://schemas.openxmlformats.org/officeDocument/2006/relationships/image" Target="../media/image37.pdf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ghton_pier_scaled.jpg"/>
          <p:cNvPicPr>
            <a:picLocks noChangeAspect="1"/>
          </p:cNvPicPr>
          <p:nvPr/>
        </p:nvPicPr>
        <p:blipFill>
          <a:blip r:embed="rId2"/>
          <a:srcRect l="24931"/>
          <a:stretch>
            <a:fillRect/>
          </a:stretch>
        </p:blipFill>
        <p:spPr>
          <a:xfrm>
            <a:off x="-2436" y="0"/>
            <a:ext cx="9146436" cy="158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09" y="1649836"/>
            <a:ext cx="8658119" cy="147002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Nucleon knockout reactions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with heavy nuclei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8700" y="3171825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Edward Simpson</a:t>
            </a:r>
          </a:p>
          <a:p>
            <a:r>
              <a:rPr lang="en-US" sz="2400" dirty="0" smtClean="0"/>
              <a:t>University of Surrey</a:t>
            </a:r>
          </a:p>
          <a:p>
            <a:endParaRPr lang="en-US" sz="2400" dirty="0" smtClean="0"/>
          </a:p>
          <a:p>
            <a:r>
              <a:rPr lang="en-US" sz="2400" dirty="0" smtClean="0"/>
              <a:t>Brighton PRESPEC Meeting</a:t>
            </a:r>
          </a:p>
          <a:p>
            <a:r>
              <a:rPr lang="en-US" sz="2400" dirty="0" smtClean="0"/>
              <a:t>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January 2011</a:t>
            </a:r>
            <a:endParaRPr lang="en-US" sz="2400" dirty="0"/>
          </a:p>
        </p:txBody>
      </p:sp>
      <p:pic>
        <p:nvPicPr>
          <p:cNvPr id="5" name="Picture 4" descr="brighton_front_scaled.jpg"/>
          <p:cNvPicPr>
            <a:picLocks noChangeAspect="1"/>
          </p:cNvPicPr>
          <p:nvPr/>
        </p:nvPicPr>
        <p:blipFill>
          <a:blip r:embed="rId3"/>
          <a:srcRect r="9526"/>
          <a:stretch>
            <a:fillRect/>
          </a:stretch>
        </p:blipFill>
        <p:spPr>
          <a:xfrm>
            <a:off x="-2436" y="5270500"/>
            <a:ext cx="9141565" cy="158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somer_workshop_is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01386" y="750891"/>
            <a:ext cx="7529353" cy="5818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6515" y="2032332"/>
            <a:ext cx="1985178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08000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Correction for unobserved feeding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944E-7BE2-3D4E-9F3A-4ED833057EF3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2662736" y="927102"/>
            <a:ext cx="5948421" cy="810198"/>
            <a:chOff x="3462339" y="1218591"/>
            <a:chExt cx="6038691" cy="824702"/>
          </a:xfrm>
          <a:solidFill>
            <a:srgbClr val="D2E0EB"/>
          </a:solidFill>
        </p:grpSpPr>
        <p:sp>
          <p:nvSpPr>
            <p:cNvPr id="6" name="Rectangle 5"/>
            <p:cNvSpPr/>
            <p:nvPr/>
          </p:nvSpPr>
          <p:spPr>
            <a:xfrm>
              <a:off x="3462339" y="1218591"/>
              <a:ext cx="6038691" cy="82470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3507699" y="1279062"/>
            <a:ext cx="2030430" cy="764231"/>
          </p:xfrm>
          <a:graphic>
            <a:graphicData uri="http://schemas.openxmlformats.org/presentationml/2006/ole">
              <p:oleObj spid="_x0000_s46082" name="Equation" r:id="rId6" imgW="1079500" imgH="406400" progId="Equation.3">
                <p:embed/>
              </p:oleObj>
            </a:graphicData>
          </a:graphic>
        </p:graphicFrame>
        <p:graphicFrame>
          <p:nvGraphicFramePr>
            <p:cNvPr id="29699" name="Object 3"/>
            <p:cNvGraphicFramePr>
              <a:graphicFrameLocks noChangeAspect="1"/>
            </p:cNvGraphicFramePr>
            <p:nvPr/>
          </p:nvGraphicFramePr>
          <p:xfrm>
            <a:off x="5884418" y="1280429"/>
            <a:ext cx="3504671" cy="762864"/>
          </p:xfrm>
          <a:graphic>
            <a:graphicData uri="http://schemas.openxmlformats.org/presentationml/2006/ole">
              <p:oleObj spid="_x0000_s46083" name="Equation" r:id="rId7" imgW="1866900" imgH="406400" progId="Equation.3">
                <p:embed/>
              </p:oleObj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3739877" y="4542378"/>
            <a:ext cx="2202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Fully-stripped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Hydrogen-like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7180541" y="3910388"/>
            <a:ext cx="609600" cy="1588"/>
          </a:xfrm>
          <a:prstGeom prst="straightConnector1">
            <a:avLst/>
          </a:prstGeom>
          <a:ln w="38100">
            <a:solidFill>
              <a:srgbClr val="33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488668"/>
            <a:ext cx="640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Z. Phys. A. </a:t>
            </a:r>
            <a:r>
              <a:rPr lang="en-US" u="sng" dirty="0" smtClean="0"/>
              <a:t>250</a:t>
            </a:r>
            <a:r>
              <a:rPr lang="en-US" dirty="0" smtClean="0"/>
              <a:t>, 215 (1994); PRC </a:t>
            </a:r>
            <a:r>
              <a:rPr lang="en-US" u="sng" dirty="0" smtClean="0"/>
              <a:t>63</a:t>
            </a:r>
            <a:r>
              <a:rPr lang="en-US" dirty="0" smtClean="0"/>
              <a:t>, 064609 (2001)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206</a:t>
            </a:r>
            <a:r>
              <a:rPr lang="en-US" dirty="0" smtClean="0"/>
              <a:t>Hg differential isomeric ratios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2"/>
            <a:ext cx="8229600" cy="52535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Full exploitation of the mechanism requires prompt gamma rays…</a:t>
            </a:r>
          </a:p>
          <a:p>
            <a:r>
              <a:rPr lang="en-US" sz="2800" dirty="0" smtClean="0"/>
              <a:t>… and ideally final state exclusive residue momentum distributions</a:t>
            </a:r>
          </a:p>
          <a:p>
            <a:r>
              <a:rPr lang="en-US" sz="2800" dirty="0" smtClean="0"/>
              <a:t>Tests of mechanism – single nucleon knockout (using thin target) e.g. </a:t>
            </a:r>
            <a:r>
              <a:rPr lang="en-US" sz="2800" baseline="30000" dirty="0" smtClean="0"/>
              <a:t>208</a:t>
            </a:r>
            <a:r>
              <a:rPr lang="en-US" sz="2800" dirty="0" smtClean="0"/>
              <a:t>Pb(-1p) --&gt; </a:t>
            </a:r>
            <a:r>
              <a:rPr lang="en-US" sz="2800" baseline="30000" dirty="0" smtClean="0"/>
              <a:t>207</a:t>
            </a:r>
            <a:r>
              <a:rPr lang="en-US" sz="2800" dirty="0" smtClean="0"/>
              <a:t>Tl, secondary reactions with</a:t>
            </a:r>
            <a:r>
              <a:rPr lang="en-US" sz="2800" dirty="0" smtClean="0"/>
              <a:t> “isomeric” beam?</a:t>
            </a:r>
            <a:endParaRPr lang="en-US" sz="2800" dirty="0" smtClean="0"/>
          </a:p>
          <a:p>
            <a:r>
              <a:rPr lang="en-US" sz="2800" dirty="0" smtClean="0"/>
              <a:t>Deformed nuclei </a:t>
            </a:r>
            <a:r>
              <a:rPr lang="en-US" sz="2800" dirty="0" smtClean="0"/>
              <a:t>requires </a:t>
            </a:r>
            <a:r>
              <a:rPr lang="en-US" sz="2800" dirty="0" smtClean="0"/>
              <a:t>theoretical development, structure and reaction dynamics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208</a:t>
            </a:r>
            <a:r>
              <a:rPr lang="en-US" dirty="0" smtClean="0"/>
              <a:t>Pb(-1p): test case?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8144" y="899160"/>
            <a:ext cx="6930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Isomer</a:t>
            </a:r>
            <a:r>
              <a:rPr lang="en-US" dirty="0" smtClean="0"/>
              <a:t>: 1.33 </a:t>
            </a:r>
            <a:r>
              <a:rPr lang="en-US" dirty="0" err="1" smtClean="0"/>
              <a:t>s</a:t>
            </a:r>
            <a:r>
              <a:rPr lang="en-US" dirty="0" smtClean="0"/>
              <a:t> proton [0h</a:t>
            </a:r>
            <a:r>
              <a:rPr lang="en-US" baseline="-25000" dirty="0" smtClean="0"/>
              <a:t>11/2</a:t>
            </a:r>
            <a:r>
              <a:rPr lang="en-US" dirty="0" smtClean="0"/>
              <a:t>]</a:t>
            </a:r>
            <a:r>
              <a:rPr lang="en-US" baseline="30000" dirty="0" smtClean="0"/>
              <a:t>-1</a:t>
            </a:r>
            <a:r>
              <a:rPr lang="en-US" dirty="0" smtClean="0"/>
              <a:t> hole state at 1.348 MeV</a:t>
            </a:r>
          </a:p>
          <a:p>
            <a:r>
              <a:rPr lang="en-US" b="1" dirty="0" smtClean="0"/>
              <a:t>Simple</a:t>
            </a:r>
            <a:r>
              <a:rPr lang="en-US" dirty="0" smtClean="0"/>
              <a:t>: five proton-hole states populated</a:t>
            </a:r>
          </a:p>
          <a:p>
            <a:r>
              <a:rPr lang="en-US" b="1" dirty="0" smtClean="0"/>
              <a:t>Large</a:t>
            </a:r>
            <a:r>
              <a:rPr lang="en-US" dirty="0" smtClean="0"/>
              <a:t> cross section (~10s of </a:t>
            </a:r>
            <a:r>
              <a:rPr lang="en-US" dirty="0" err="1" smtClean="0"/>
              <a:t>mb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Thin target</a:t>
            </a:r>
            <a:r>
              <a:rPr lang="en-US" dirty="0" smtClean="0"/>
              <a:t>: sensitivity of isomeric ratio to momentum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62556" y="2099489"/>
            <a:ext cx="7610105" cy="4682311"/>
            <a:chOff x="1379426" y="2285752"/>
            <a:chExt cx="7307374" cy="4496048"/>
          </a:xfrm>
        </p:grpSpPr>
        <p:pic>
          <p:nvPicPr>
            <p:cNvPr id="5" name="Picture 4" descr="momentum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868385" y="2285752"/>
              <a:ext cx="5818415" cy="44960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07903" y="2527300"/>
              <a:ext cx="767958" cy="150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Total</a:t>
              </a:r>
            </a:p>
            <a:p>
              <a:r>
                <a:rPr lang="en-US" sz="1600" dirty="0" smtClean="0">
                  <a:solidFill>
                    <a:srgbClr val="FF6600"/>
                  </a:solidFill>
                </a:rPr>
                <a:t>2s</a:t>
              </a:r>
              <a:r>
                <a:rPr lang="en-US" sz="1600" baseline="-25000" dirty="0" smtClean="0">
                  <a:solidFill>
                    <a:srgbClr val="FF6600"/>
                  </a:solidFill>
                </a:rPr>
                <a:t>1/2</a:t>
              </a:r>
            </a:p>
            <a:p>
              <a:r>
                <a:rPr lang="en-US" sz="1600" dirty="0" smtClean="0">
                  <a:solidFill>
                    <a:srgbClr val="008000"/>
                  </a:solidFill>
                </a:rPr>
                <a:t>1d</a:t>
              </a:r>
              <a:r>
                <a:rPr lang="en-US" sz="1600" baseline="-25000" dirty="0" smtClean="0">
                  <a:solidFill>
                    <a:srgbClr val="008000"/>
                  </a:solidFill>
                </a:rPr>
                <a:t>3/2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0h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11/2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1d</a:t>
              </a:r>
              <a:r>
                <a:rPr lang="en-US" sz="1600" baseline="-25000" dirty="0" smtClean="0">
                  <a:solidFill>
                    <a:srgbClr val="0000FF"/>
                  </a:solidFill>
                </a:rPr>
                <a:t>5/2</a:t>
              </a:r>
            </a:p>
            <a:p>
              <a:r>
                <a:rPr lang="en-US" sz="1600" dirty="0" smtClean="0">
                  <a:solidFill>
                    <a:srgbClr val="660066"/>
                  </a:solidFill>
                </a:rPr>
                <a:t>0g</a:t>
              </a:r>
              <a:r>
                <a:rPr lang="en-US" sz="1600" baseline="-25000" dirty="0" smtClean="0">
                  <a:solidFill>
                    <a:srgbClr val="660066"/>
                  </a:solidFill>
                </a:rPr>
                <a:t>7/2</a:t>
              </a:r>
              <a:endParaRPr lang="en-US" sz="1600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9426" y="2850465"/>
              <a:ext cx="1488959" cy="620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Momentum</a:t>
              </a:r>
            </a:p>
            <a:p>
              <a:pPr algn="r"/>
              <a:r>
                <a:rPr lang="en-US" dirty="0" smtClean="0"/>
                <a:t>distribution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32803" y="4927600"/>
              <a:ext cx="1391827" cy="620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Population</a:t>
              </a:r>
            </a:p>
            <a:p>
              <a:pPr algn="r"/>
              <a:r>
                <a:rPr lang="en-US" dirty="0" smtClean="0"/>
                <a:t>fraction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35800" y="45582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Isomer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00" y="5682734"/>
            <a:ext cx="153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Non-isomer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righton_pier_scaled.jpg"/>
          <p:cNvPicPr>
            <a:picLocks noChangeAspect="1"/>
          </p:cNvPicPr>
          <p:nvPr/>
        </p:nvPicPr>
        <p:blipFill>
          <a:blip r:embed="rId3"/>
          <a:srcRect l="24931"/>
          <a:stretch>
            <a:fillRect/>
          </a:stretch>
        </p:blipFill>
        <p:spPr>
          <a:xfrm>
            <a:off x="-2436" y="0"/>
            <a:ext cx="9146436" cy="1587500"/>
          </a:xfrm>
          <a:prstGeom prst="rect">
            <a:avLst/>
          </a:prstGeom>
        </p:spPr>
      </p:pic>
      <p:pic>
        <p:nvPicPr>
          <p:cNvPr id="12" name="Picture 11" descr="brighton_front_scaled.jpg"/>
          <p:cNvPicPr>
            <a:picLocks noChangeAspect="1"/>
          </p:cNvPicPr>
          <p:nvPr/>
        </p:nvPicPr>
        <p:blipFill>
          <a:blip r:embed="rId4"/>
          <a:srcRect r="9526"/>
          <a:stretch>
            <a:fillRect/>
          </a:stretch>
        </p:blipFill>
        <p:spPr>
          <a:xfrm>
            <a:off x="-2436" y="5270500"/>
            <a:ext cx="9141565" cy="15875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A04E-2F70-644B-B26A-CE7145F77F7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8" descr="surrey powerpoint2"/>
          <p:cNvPicPr>
            <a:picLocks noChangeArrowheads="1"/>
          </p:cNvPicPr>
          <p:nvPr/>
        </p:nvPicPr>
        <p:blipFill>
          <a:blip r:embed="rId5"/>
          <a:srcRect l="69194" t="757" r="1292" b="80270"/>
          <a:stretch>
            <a:fillRect/>
          </a:stretch>
        </p:blipFill>
        <p:spPr bwMode="auto">
          <a:xfrm>
            <a:off x="7008235" y="2368539"/>
            <a:ext cx="2049520" cy="928972"/>
          </a:xfrm>
          <a:prstGeom prst="rect">
            <a:avLst/>
          </a:prstGeom>
          <a:noFill/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669" y="3201291"/>
            <a:ext cx="917166" cy="1146458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2231886" y="4447150"/>
            <a:ext cx="667194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UK STFC Grants EP/D003628 and ST/F012012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UK EPSRC Grant EP/P503892/1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816" y="1683720"/>
            <a:ext cx="816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Acknowledgements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1816" y="2597574"/>
            <a:ext cx="6031384" cy="17501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J. A. </a:t>
            </a:r>
            <a:r>
              <a:rPr lang="en-US" sz="2400" dirty="0" err="1" smtClean="0"/>
              <a:t>Tostevin</a:t>
            </a:r>
            <a:r>
              <a:rPr lang="en-US" sz="2400" dirty="0" smtClean="0"/>
              <a:t>, P. H. Regan</a:t>
            </a:r>
          </a:p>
          <a:p>
            <a:pPr>
              <a:buNone/>
            </a:pPr>
            <a:r>
              <a:rPr lang="en-US" sz="2400" dirty="0" smtClean="0"/>
              <a:t>Zs. </a:t>
            </a:r>
            <a:r>
              <a:rPr lang="en-US" sz="2400" dirty="0" err="1" smtClean="0"/>
              <a:t>Podolyak</a:t>
            </a:r>
            <a:r>
              <a:rPr lang="en-US" sz="2400" dirty="0" smtClean="0"/>
              <a:t>, S. J. Steer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B. A. Brown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31A944E-7BE2-3D4E-9F3A-4ED833057EF3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19258" y="1186268"/>
            <a:ext cx="8647991" cy="4841041"/>
            <a:chOff x="219258" y="955340"/>
            <a:chExt cx="8647991" cy="4841041"/>
          </a:xfrm>
        </p:grpSpPr>
        <p:pic>
          <p:nvPicPr>
            <p:cNvPr id="6" name="Picture 410" descr="FRS_plot_a"/>
            <p:cNvPicPr>
              <a:picLocks noChangeAspect="1" noChangeArrowheads="1"/>
            </p:cNvPicPr>
            <p:nvPr/>
          </p:nvPicPr>
          <p:blipFill>
            <a:blip r:embed="rId3"/>
            <a:srcRect t="12885"/>
            <a:stretch>
              <a:fillRect/>
            </a:stretch>
          </p:blipFill>
          <p:spPr bwMode="auto">
            <a:xfrm>
              <a:off x="389468" y="2465452"/>
              <a:ext cx="8353425" cy="2136675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1434043" y="2723058"/>
              <a:ext cx="643467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rgbClr val="0000FF">
                    <a:alpha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285652">
              <a:off x="2585509" y="3095592"/>
              <a:ext cx="643467" cy="812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0000">
                    <a:alpha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49114" y="3434255"/>
              <a:ext cx="643467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rgbClr val="008000">
                    <a:alpha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9258" y="955340"/>
              <a:ext cx="4774081" cy="132343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Thick </a:t>
              </a:r>
              <a:r>
                <a:rPr lang="en-US" sz="2000" b="1" baseline="30000" dirty="0" smtClean="0">
                  <a:solidFill>
                    <a:srgbClr val="000000"/>
                  </a:solidFill>
                </a:rPr>
                <a:t>9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Be reaction target</a:t>
              </a:r>
              <a:r>
                <a:rPr lang="en-US" sz="2000" dirty="0" smtClean="0">
                  <a:solidFill>
                    <a:srgbClr val="000000"/>
                  </a:solidFill>
                </a:rPr>
                <a:t>: many final states populated, prompt decay unobserved, momentum distribution broadened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526" y="4780718"/>
              <a:ext cx="4707022" cy="10156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S1 slits </a:t>
              </a:r>
              <a:r>
                <a:rPr lang="en-US" sz="2000" dirty="0" smtClean="0">
                  <a:solidFill>
                    <a:srgbClr val="000000"/>
                  </a:solidFill>
                </a:rPr>
                <a:t>remove primary beam but cut residue momentum distribution (not at focal plane!)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112000" y="2689190"/>
              <a:ext cx="643467" cy="812800"/>
            </a:xfrm>
            <a:prstGeom prst="ellipse">
              <a:avLst/>
            </a:prstGeom>
            <a:gradFill flip="none" rotWithShape="1">
              <a:gsLst>
                <a:gs pos="1000">
                  <a:schemeClr val="bg1">
                    <a:alpha val="0"/>
                  </a:schemeClr>
                </a:gs>
                <a:gs pos="100000">
                  <a:srgbClr val="FF6600">
                    <a:alpha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04171" y="4780718"/>
              <a:ext cx="2846322" cy="10156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Residues stopped and 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isomer decay </a:t>
              </a:r>
              <a:r>
                <a:rPr lang="en-US" sz="2000" dirty="0" smtClean="0">
                  <a:solidFill>
                    <a:srgbClr val="000000"/>
                  </a:solidFill>
                </a:rPr>
                <a:t>observed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>
              <a:stCxn id="7" idx="0"/>
              <a:endCxn id="10" idx="2"/>
            </p:cNvCxnSpPr>
            <p:nvPr/>
          </p:nvCxnSpPr>
          <p:spPr>
            <a:xfrm rot="5400000" flipH="1" flipV="1">
              <a:off x="1958899" y="2075658"/>
              <a:ext cx="444279" cy="850522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0"/>
              <a:endCxn id="8" idx="4"/>
            </p:cNvCxnSpPr>
            <p:nvPr/>
          </p:nvCxnSpPr>
          <p:spPr>
            <a:xfrm rot="16200000" flipV="1">
              <a:off x="2253830" y="4224510"/>
              <a:ext cx="958890" cy="15352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770850" y="2278779"/>
              <a:ext cx="1585900" cy="115547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0"/>
              <a:endCxn id="14" idx="4"/>
            </p:cNvCxnSpPr>
            <p:nvPr/>
          </p:nvCxnSpPr>
          <p:spPr>
            <a:xfrm rot="5400000" flipH="1" flipV="1">
              <a:off x="6641169" y="3988153"/>
              <a:ext cx="1278728" cy="306402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56750" y="1263116"/>
              <a:ext cx="3510499" cy="10156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Fragment position </a:t>
              </a:r>
              <a:r>
                <a:rPr lang="en-US" sz="2000" dirty="0" smtClean="0">
                  <a:solidFill>
                    <a:schemeClr val="tx1"/>
                  </a:solidFill>
                </a:rPr>
                <a:t>measured at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S2</a:t>
              </a:r>
              <a:r>
                <a:rPr lang="en-US" sz="2000" dirty="0" smtClean="0">
                  <a:solidFill>
                    <a:schemeClr val="tx1"/>
                  </a:solidFill>
                </a:rPr>
                <a:t> converted to momentum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RISING: Isomer decay spectroscopy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 descr="char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087" t="10124" b="50619"/>
              <a:stretch>
                <a:fillRect/>
              </a:stretch>
            </p:blipFill>
          </mc:Choice>
          <mc:Fallback>
            <p:blipFill>
              <a:blip r:embed="rId4"/>
              <a:srcRect l="7087" t="10124" b="50619"/>
              <a:stretch>
                <a:fillRect/>
              </a:stretch>
            </p:blipFill>
          </mc:Fallback>
        </mc:AlternateContent>
        <p:spPr>
          <a:xfrm>
            <a:off x="3109858" y="5002270"/>
            <a:ext cx="6503327" cy="1923468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 rot="19692819">
            <a:off x="2236553" y="3683508"/>
            <a:ext cx="6977887" cy="28953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759543" y="4196697"/>
            <a:ext cx="4384457" cy="140334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9692819">
            <a:off x="2084153" y="3531108"/>
            <a:ext cx="6977887" cy="28953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944E-7BE2-3D4E-9F3A-4ED833057EF3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 rot="16200000" flipH="1">
            <a:off x="8363169" y="5956874"/>
            <a:ext cx="748849" cy="2"/>
          </a:xfrm>
          <a:prstGeom prst="straightConnector1">
            <a:avLst/>
          </a:prstGeom>
          <a:ln w="76200" cap="rnd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35"/>
          <p:cNvGrpSpPr/>
          <p:nvPr/>
        </p:nvGrpSpPr>
        <p:grpSpPr>
          <a:xfrm>
            <a:off x="74926" y="1822789"/>
            <a:ext cx="5986994" cy="4717054"/>
            <a:chOff x="74926" y="1463837"/>
            <a:chExt cx="5986994" cy="4717054"/>
          </a:xfrm>
        </p:grpSpPr>
        <p:grpSp>
          <p:nvGrpSpPr>
            <p:cNvPr id="4" name="Group 41"/>
            <p:cNvGrpSpPr/>
            <p:nvPr/>
          </p:nvGrpSpPr>
          <p:grpSpPr>
            <a:xfrm>
              <a:off x="74926" y="1463837"/>
              <a:ext cx="5986994" cy="4717054"/>
              <a:chOff x="987307" y="439449"/>
              <a:chExt cx="7531218" cy="5933725"/>
            </a:xfrm>
          </p:grpSpPr>
          <p:sp>
            <p:nvSpPr>
              <p:cNvPr id="43" name="Line 5"/>
              <p:cNvSpPr>
                <a:spLocks noChangeShapeType="1"/>
              </p:cNvSpPr>
              <p:nvPr/>
            </p:nvSpPr>
            <p:spPr bwMode="auto">
              <a:xfrm flipV="1">
                <a:off x="1828800" y="4191000"/>
                <a:ext cx="1533525" cy="190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987307" y="3941099"/>
                <a:ext cx="971549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GB" sz="1400" dirty="0"/>
                  <a:t>+8.01</a:t>
                </a:r>
              </a:p>
            </p:txBody>
          </p:sp>
          <p:sp>
            <p:nvSpPr>
              <p:cNvPr id="45" name="Line 23"/>
              <p:cNvSpPr>
                <a:spLocks noChangeShapeType="1"/>
              </p:cNvSpPr>
              <p:nvPr/>
            </p:nvSpPr>
            <p:spPr bwMode="auto">
              <a:xfrm>
                <a:off x="3733800" y="4572000"/>
                <a:ext cx="2514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/>
            </p:nvSpPr>
            <p:spPr bwMode="auto">
              <a:xfrm>
                <a:off x="5207000" y="4191000"/>
                <a:ext cx="736600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GB" sz="1400"/>
                  <a:t>7.37</a:t>
                </a:r>
              </a:p>
            </p:txBody>
          </p:sp>
          <p:sp>
            <p:nvSpPr>
              <p:cNvPr id="47" name="Line 27"/>
              <p:cNvSpPr>
                <a:spLocks noChangeShapeType="1"/>
              </p:cNvSpPr>
              <p:nvPr/>
            </p:nvSpPr>
            <p:spPr bwMode="auto">
              <a:xfrm>
                <a:off x="3343275" y="1260475"/>
                <a:ext cx="2295525" cy="65563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8" name="Rectangle 32"/>
              <p:cNvSpPr>
                <a:spLocks noChangeArrowheads="1"/>
              </p:cNvSpPr>
              <p:nvPr/>
            </p:nvSpPr>
            <p:spPr bwMode="auto">
              <a:xfrm>
                <a:off x="1831975" y="457200"/>
                <a:ext cx="1524000" cy="21447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1831975" y="1263650"/>
                <a:ext cx="1536700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0" name="Line 35"/>
              <p:cNvSpPr>
                <a:spLocks noChangeShapeType="1"/>
              </p:cNvSpPr>
              <p:nvPr/>
            </p:nvSpPr>
            <p:spPr bwMode="auto">
              <a:xfrm flipH="1" flipV="1">
                <a:off x="3048000" y="1295400"/>
                <a:ext cx="1489075" cy="449262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1" name="Text Box 12"/>
              <p:cNvSpPr txBox="1">
                <a:spLocks noChangeArrowheads="1"/>
              </p:cNvSpPr>
              <p:nvPr/>
            </p:nvSpPr>
            <p:spPr bwMode="auto">
              <a:xfrm>
                <a:off x="7239000" y="2357438"/>
                <a:ext cx="1279525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GB" sz="1400"/>
                  <a:t>+15.381</a:t>
                </a:r>
              </a:p>
            </p:txBody>
          </p:sp>
          <p:sp>
            <p:nvSpPr>
              <p:cNvPr id="52" name="Line 16"/>
              <p:cNvSpPr>
                <a:spLocks noChangeShapeType="1"/>
              </p:cNvSpPr>
              <p:nvPr/>
            </p:nvSpPr>
            <p:spPr bwMode="auto">
              <a:xfrm>
                <a:off x="1600200" y="2971800"/>
                <a:ext cx="1752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2133601" y="2590800"/>
                <a:ext cx="736600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GB" sz="1400" dirty="0"/>
                  <a:t>6.85</a:t>
                </a:r>
              </a:p>
            </p:txBody>
          </p:sp>
          <p:sp>
            <p:nvSpPr>
              <p:cNvPr id="54" name="Text Box 33"/>
              <p:cNvSpPr txBox="1">
                <a:spLocks noChangeArrowheads="1"/>
              </p:cNvSpPr>
              <p:nvPr/>
            </p:nvSpPr>
            <p:spPr bwMode="auto">
              <a:xfrm>
                <a:off x="2133601" y="2204749"/>
                <a:ext cx="736600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GB" sz="1400" dirty="0"/>
                  <a:t>7.38</a:t>
                </a:r>
              </a:p>
            </p:txBody>
          </p:sp>
          <p:sp>
            <p:nvSpPr>
              <p:cNvPr id="55" name="Line 36"/>
              <p:cNvSpPr>
                <a:spLocks noChangeShapeType="1"/>
              </p:cNvSpPr>
              <p:nvPr/>
            </p:nvSpPr>
            <p:spPr bwMode="auto">
              <a:xfrm>
                <a:off x="1600200" y="2590800"/>
                <a:ext cx="403860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5643563" y="1363663"/>
                <a:ext cx="1519237" cy="190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>
                <a:off x="6045200" y="965200"/>
                <a:ext cx="835025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GB" sz="1400"/>
                  <a:t> 6.73</a:t>
                </a:r>
              </a:p>
            </p:txBody>
          </p:sp>
          <p:sp>
            <p:nvSpPr>
              <p:cNvPr id="59" name="Line 42"/>
              <p:cNvSpPr>
                <a:spLocks noChangeShapeType="1"/>
              </p:cNvSpPr>
              <p:nvPr/>
            </p:nvSpPr>
            <p:spPr bwMode="auto">
              <a:xfrm>
                <a:off x="5638800" y="925513"/>
                <a:ext cx="1524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0" name="Text Box 44"/>
              <p:cNvSpPr txBox="1">
                <a:spLocks noChangeArrowheads="1"/>
              </p:cNvSpPr>
              <p:nvPr/>
            </p:nvSpPr>
            <p:spPr bwMode="auto">
              <a:xfrm>
                <a:off x="6045200" y="533400"/>
                <a:ext cx="835025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GB" sz="1400"/>
                  <a:t> 9.50</a:t>
                </a:r>
              </a:p>
            </p:txBody>
          </p:sp>
          <p:sp>
            <p:nvSpPr>
              <p:cNvPr id="61" name="Text Box 46"/>
              <p:cNvSpPr txBox="1">
                <a:spLocks noChangeArrowheads="1"/>
              </p:cNvSpPr>
              <p:nvPr/>
            </p:nvSpPr>
            <p:spPr bwMode="auto">
              <a:xfrm>
                <a:off x="7239000" y="1502359"/>
                <a:ext cx="992240" cy="503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GB" sz="2000" dirty="0"/>
                  <a:t>10</a:t>
                </a:r>
                <a:r>
                  <a:rPr lang="en-GB" sz="2000" baseline="30000" dirty="0"/>
                  <a:t>+</a:t>
                </a:r>
                <a:endParaRPr lang="en-GB" sz="2000" dirty="0"/>
              </a:p>
            </p:txBody>
          </p:sp>
          <p:sp>
            <p:nvSpPr>
              <p:cNvPr id="62" name="Text Box 50"/>
              <p:cNvSpPr txBox="1">
                <a:spLocks noChangeArrowheads="1"/>
              </p:cNvSpPr>
              <p:nvPr/>
            </p:nvSpPr>
            <p:spPr bwMode="auto">
              <a:xfrm>
                <a:off x="6019800" y="1511300"/>
                <a:ext cx="885824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GB" sz="1400" dirty="0"/>
                  <a:t>3.723</a:t>
                </a:r>
              </a:p>
            </p:txBody>
          </p:sp>
          <p:sp>
            <p:nvSpPr>
              <p:cNvPr id="63" name="Line 49"/>
              <p:cNvSpPr>
                <a:spLocks noChangeShapeType="1"/>
              </p:cNvSpPr>
              <p:nvPr/>
            </p:nvSpPr>
            <p:spPr bwMode="auto">
              <a:xfrm flipV="1">
                <a:off x="1828800" y="1916113"/>
                <a:ext cx="372903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" name="Text Box 54"/>
              <p:cNvSpPr txBox="1">
                <a:spLocks noChangeArrowheads="1"/>
              </p:cNvSpPr>
              <p:nvPr/>
            </p:nvSpPr>
            <p:spPr bwMode="auto">
              <a:xfrm>
                <a:off x="1855788" y="1519237"/>
                <a:ext cx="1039812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GB" sz="1400"/>
                  <a:t>11.093</a:t>
                </a:r>
              </a:p>
            </p:txBody>
          </p:sp>
          <p:sp>
            <p:nvSpPr>
              <p:cNvPr id="65" name="TextBox 37"/>
              <p:cNvSpPr txBox="1">
                <a:spLocks noChangeArrowheads="1"/>
              </p:cNvSpPr>
              <p:nvPr/>
            </p:nvSpPr>
            <p:spPr bwMode="auto">
              <a:xfrm>
                <a:off x="1981199" y="4154488"/>
                <a:ext cx="1752601" cy="658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 baseline="30000">
                    <a:ea typeface="Computer Modern Roman" charset="0"/>
                    <a:cs typeface="Computer Modern Roman" charset="0"/>
                  </a:rPr>
                  <a:t>207</a:t>
                </a:r>
                <a:r>
                  <a:rPr lang="en-US" sz="2800">
                    <a:ea typeface="Computer Modern Roman" charset="0"/>
                    <a:cs typeface="Computer Modern Roman" charset="0"/>
                  </a:rPr>
                  <a:t>Tl</a:t>
                </a:r>
              </a:p>
            </p:txBody>
          </p:sp>
          <p:sp>
            <p:nvSpPr>
              <p:cNvPr id="66" name="TextBox 38"/>
              <p:cNvSpPr txBox="1">
                <a:spLocks noChangeArrowheads="1"/>
              </p:cNvSpPr>
              <p:nvPr/>
            </p:nvSpPr>
            <p:spPr bwMode="auto">
              <a:xfrm>
                <a:off x="3911601" y="5715000"/>
                <a:ext cx="1646238" cy="658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 baseline="30000" dirty="0">
                    <a:ea typeface="Computer Modern Roman" charset="0"/>
                    <a:cs typeface="Computer Modern Roman" charset="0"/>
                  </a:rPr>
                  <a:t>208</a:t>
                </a:r>
                <a:r>
                  <a:rPr lang="en-US" sz="2800" dirty="0">
                    <a:ea typeface="Computer Modern Roman" charset="0"/>
                    <a:cs typeface="Computer Modern Roman" charset="0"/>
                  </a:rPr>
                  <a:t>Pb</a:t>
                </a:r>
              </a:p>
            </p:txBody>
          </p:sp>
          <p:sp>
            <p:nvSpPr>
              <p:cNvPr id="67" name="TextBox 39"/>
              <p:cNvSpPr txBox="1">
                <a:spLocks noChangeArrowheads="1"/>
              </p:cNvSpPr>
              <p:nvPr/>
            </p:nvSpPr>
            <p:spPr bwMode="auto">
              <a:xfrm>
                <a:off x="5918199" y="2514600"/>
                <a:ext cx="1763714" cy="658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 baseline="30000" dirty="0">
                    <a:ea typeface="Computer Modern Roman" charset="0"/>
                    <a:cs typeface="Computer Modern Roman" charset="0"/>
                  </a:rPr>
                  <a:t>206</a:t>
                </a:r>
                <a:r>
                  <a:rPr lang="en-US" sz="2800" dirty="0">
                    <a:ea typeface="Computer Modern Roman" charset="0"/>
                    <a:cs typeface="Computer Modern Roman" charset="0"/>
                  </a:rPr>
                  <a:t>Hg</a:t>
                </a:r>
              </a:p>
            </p:txBody>
          </p:sp>
          <p:sp>
            <p:nvSpPr>
              <p:cNvPr id="68" name="Line 5"/>
              <p:cNvSpPr>
                <a:spLocks noChangeShapeType="1"/>
              </p:cNvSpPr>
              <p:nvPr/>
            </p:nvSpPr>
            <p:spPr bwMode="auto">
              <a:xfrm flipV="1">
                <a:off x="3752850" y="5791200"/>
                <a:ext cx="1533525" cy="190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9" name="Line 5"/>
              <p:cNvSpPr>
                <a:spLocks noChangeShapeType="1"/>
              </p:cNvSpPr>
              <p:nvPr/>
            </p:nvSpPr>
            <p:spPr bwMode="auto">
              <a:xfrm flipV="1">
                <a:off x="5638800" y="2590800"/>
                <a:ext cx="15335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70" name="Line 5"/>
              <p:cNvSpPr>
                <a:spLocks noChangeShapeType="1"/>
              </p:cNvSpPr>
              <p:nvPr/>
            </p:nvSpPr>
            <p:spPr bwMode="auto">
              <a:xfrm flipV="1">
                <a:off x="5638800" y="1898363"/>
                <a:ext cx="1524000" cy="1905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71" name="TextBox 44"/>
              <p:cNvSpPr txBox="1">
                <a:spLocks noChangeArrowheads="1"/>
              </p:cNvSpPr>
              <p:nvPr/>
            </p:nvSpPr>
            <p:spPr bwMode="auto">
              <a:xfrm>
                <a:off x="1110099" y="2062597"/>
                <a:ext cx="628649" cy="658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 dirty="0" err="1">
                    <a:latin typeface="Baskerville"/>
                    <a:ea typeface="Times New Roman" charset="0"/>
                    <a:cs typeface="Baskerville"/>
                  </a:rPr>
                  <a:t>π</a:t>
                </a:r>
                <a:endParaRPr lang="en-US" sz="2800" dirty="0">
                  <a:latin typeface="Baskerville"/>
                  <a:ea typeface="Times New Roman" charset="0"/>
                  <a:cs typeface="Baskerville"/>
                </a:endParaRPr>
              </a:p>
            </p:txBody>
          </p:sp>
          <p:sp>
            <p:nvSpPr>
              <p:cNvPr id="72" name="Rectangle 45"/>
              <p:cNvSpPr>
                <a:spLocks noChangeArrowheads="1"/>
              </p:cNvSpPr>
              <p:nvPr/>
            </p:nvSpPr>
            <p:spPr bwMode="auto">
              <a:xfrm>
                <a:off x="6186487" y="4114800"/>
                <a:ext cx="693737" cy="658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 dirty="0" err="1" smtClean="0">
                    <a:latin typeface="Baskerville"/>
                    <a:ea typeface="Times New Roman" charset="0"/>
                    <a:cs typeface="Baskerville"/>
                  </a:rPr>
                  <a:t>ν</a:t>
                </a:r>
                <a:endParaRPr lang="en-US" sz="2800" dirty="0">
                  <a:latin typeface="Baskerville"/>
                  <a:cs typeface="Baskerville"/>
                </a:endParaRPr>
              </a:p>
            </p:txBody>
          </p:sp>
          <p:sp>
            <p:nvSpPr>
              <p:cNvPr id="73" name="Rectangle 47"/>
              <p:cNvSpPr>
                <a:spLocks noChangeArrowheads="1"/>
              </p:cNvSpPr>
              <p:nvPr/>
            </p:nvSpPr>
            <p:spPr bwMode="auto">
              <a:xfrm>
                <a:off x="1157712" y="2496851"/>
                <a:ext cx="747713" cy="658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 dirty="0" err="1">
                    <a:latin typeface="Baskerville"/>
                    <a:ea typeface="Times New Roman" charset="0"/>
                    <a:cs typeface="Baskerville"/>
                  </a:rPr>
                  <a:t>ν</a:t>
                </a:r>
                <a:endParaRPr lang="en-US" sz="2800" dirty="0">
                  <a:latin typeface="Baskerville"/>
                  <a:cs typeface="Baskerville"/>
                </a:endParaRPr>
              </a:p>
            </p:txBody>
          </p:sp>
          <p:sp>
            <p:nvSpPr>
              <p:cNvPr id="74" name="TextBox 48"/>
              <p:cNvSpPr txBox="1">
                <a:spLocks noChangeArrowheads="1"/>
              </p:cNvSpPr>
              <p:nvPr/>
            </p:nvSpPr>
            <p:spPr bwMode="auto">
              <a:xfrm>
                <a:off x="7206097" y="439449"/>
                <a:ext cx="705628" cy="658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 dirty="0" err="1">
                    <a:latin typeface="Baskerville"/>
                    <a:ea typeface="Times New Roman" charset="0"/>
                    <a:cs typeface="Baskerville"/>
                  </a:rPr>
                  <a:t>π</a:t>
                </a:r>
                <a:endParaRPr lang="en-US" sz="2800" dirty="0">
                  <a:latin typeface="Baskerville"/>
                  <a:ea typeface="Times New Roman" charset="0"/>
                  <a:cs typeface="Baskerville"/>
                </a:endParaRPr>
              </a:p>
            </p:txBody>
          </p:sp>
          <p:sp>
            <p:nvSpPr>
              <p:cNvPr id="75" name="Rectangle 49"/>
              <p:cNvSpPr>
                <a:spLocks noChangeArrowheads="1"/>
              </p:cNvSpPr>
              <p:nvPr/>
            </p:nvSpPr>
            <p:spPr bwMode="auto">
              <a:xfrm>
                <a:off x="7239000" y="914399"/>
                <a:ext cx="442913" cy="658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 dirty="0" err="1">
                    <a:latin typeface="Baskerville"/>
                    <a:ea typeface="Times New Roman" charset="0"/>
                    <a:cs typeface="Baskerville"/>
                  </a:rPr>
                  <a:t>ν</a:t>
                </a:r>
                <a:endParaRPr lang="en-US" sz="2800" dirty="0">
                  <a:latin typeface="Baskerville"/>
                  <a:cs typeface="Baskerville"/>
                </a:endParaRPr>
              </a:p>
            </p:txBody>
          </p:sp>
          <p:sp>
            <p:nvSpPr>
              <p:cNvPr id="76" name="TextBox 50"/>
              <p:cNvSpPr txBox="1">
                <a:spLocks noChangeArrowheads="1"/>
              </p:cNvSpPr>
              <p:nvPr/>
            </p:nvSpPr>
            <p:spPr bwMode="auto">
              <a:xfrm>
                <a:off x="3810000" y="3352800"/>
                <a:ext cx="630238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400">
                    <a:ea typeface="Computer Modern Roman" charset="0"/>
                    <a:cs typeface="Computer Modern Roman" charset="0"/>
                  </a:rPr>
                  <a:t>-1p</a:t>
                </a:r>
              </a:p>
            </p:txBody>
          </p:sp>
          <p:sp>
            <p:nvSpPr>
              <p:cNvPr id="77" name="TextBox 51"/>
              <p:cNvSpPr txBox="1">
                <a:spLocks noChangeArrowheads="1"/>
              </p:cNvSpPr>
              <p:nvPr/>
            </p:nvSpPr>
            <p:spPr bwMode="auto">
              <a:xfrm>
                <a:off x="4205288" y="1062038"/>
                <a:ext cx="628650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400">
                    <a:ea typeface="Computer Modern Roman" charset="0"/>
                    <a:cs typeface="Computer Modern Roman" charset="0"/>
                  </a:rPr>
                  <a:t>-1p</a:t>
                </a:r>
              </a:p>
            </p:txBody>
          </p:sp>
          <p:sp>
            <p:nvSpPr>
              <p:cNvPr id="78" name="TextBox 52"/>
              <p:cNvSpPr txBox="1">
                <a:spLocks noChangeArrowheads="1"/>
              </p:cNvSpPr>
              <p:nvPr/>
            </p:nvSpPr>
            <p:spPr bwMode="auto">
              <a:xfrm>
                <a:off x="5343524" y="3352800"/>
                <a:ext cx="1249363" cy="38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400" dirty="0">
                    <a:ea typeface="Computer Modern Roman" charset="0"/>
                    <a:cs typeface="Computer Modern Roman" charset="0"/>
                  </a:rPr>
                  <a:t>-2p</a:t>
                </a:r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V="1">
                <a:off x="4619625" y="1905000"/>
                <a:ext cx="1323975" cy="3883025"/>
              </a:xfrm>
              <a:prstGeom prst="line">
                <a:avLst/>
              </a:prstGeom>
              <a:noFill/>
              <a:ln w="76200" cmpd="tri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83" name="Line 5"/>
            <p:cNvSpPr>
              <a:spLocks noChangeShapeType="1"/>
            </p:cNvSpPr>
            <p:nvPr/>
          </p:nvSpPr>
          <p:spPr bwMode="auto">
            <a:xfrm flipV="1">
              <a:off x="3780236" y="2892955"/>
              <a:ext cx="1211514" cy="1514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" name="Text Box 50"/>
            <p:cNvSpPr txBox="1">
              <a:spLocks noChangeArrowheads="1"/>
            </p:cNvSpPr>
            <p:nvPr/>
          </p:nvSpPr>
          <p:spPr bwMode="auto">
            <a:xfrm>
              <a:off x="4095734" y="2568047"/>
              <a:ext cx="7041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GB" sz="1400" dirty="0" smtClean="0"/>
                <a:t>2.102</a:t>
              </a:r>
              <a:endParaRPr lang="en-GB" sz="1400" dirty="0"/>
            </a:p>
          </p:txBody>
        </p:sp>
        <p:sp>
          <p:nvSpPr>
            <p:cNvPr id="85" name="Text Box 46"/>
            <p:cNvSpPr txBox="1">
              <a:spLocks noChangeArrowheads="1"/>
            </p:cNvSpPr>
            <p:nvPr/>
          </p:nvSpPr>
          <p:spPr bwMode="auto">
            <a:xfrm>
              <a:off x="5075041" y="2605564"/>
              <a:ext cx="7887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GB" sz="2000" dirty="0" smtClean="0"/>
                <a:t>5</a:t>
              </a:r>
              <a:r>
                <a:rPr lang="en-GB" sz="2000" baseline="30000" dirty="0"/>
                <a:t>-</a:t>
              </a:r>
              <a:endParaRPr lang="en-GB" sz="2000" dirty="0"/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>
              <a:off x="210392" y="2892955"/>
              <a:ext cx="775789" cy="1588"/>
            </a:xfrm>
            <a:prstGeom prst="straightConnector1">
              <a:avLst/>
            </a:prstGeom>
            <a:ln w="44450">
              <a:solidFill>
                <a:srgbClr val="33CC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178682" y="2420898"/>
              <a:ext cx="493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-1n</a:t>
              </a:r>
              <a:endParaRPr lang="en-US" sz="1400" dirty="0"/>
            </a:p>
          </p:txBody>
        </p:sp>
      </p:grpSp>
      <p:sp>
        <p:nvSpPr>
          <p:cNvPr id="86" name="Title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208</a:t>
            </a:r>
            <a:r>
              <a:rPr lang="en-US" dirty="0" smtClean="0"/>
              <a:t>Pb(-2p): Thresholds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984960" y="2839676"/>
            <a:ext cx="3082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56</a:t>
            </a:r>
            <a:r>
              <a:rPr lang="en-US" sz="2000" dirty="0" smtClean="0"/>
              <a:t> states are populated, only a few of which are observed following the decay of the isomeric states</a:t>
            </a:r>
            <a:endParaRPr lang="en-US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5863829" y="1036540"/>
            <a:ext cx="3162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</a:t>
            </a:r>
            <a:r>
              <a:rPr lang="en-US" sz="2000" b="1" baseline="30000" dirty="0" smtClean="0"/>
              <a:t>-</a:t>
            </a:r>
            <a:r>
              <a:rPr lang="en-US" sz="2000" dirty="0" smtClean="0"/>
              <a:t> and </a:t>
            </a:r>
            <a:r>
              <a:rPr lang="en-US" sz="2000" b="1" dirty="0" smtClean="0"/>
              <a:t>10</a:t>
            </a:r>
            <a:r>
              <a:rPr lang="en-US" sz="2000" b="1" baseline="30000" dirty="0" smtClean="0"/>
              <a:t>+</a:t>
            </a:r>
            <a:r>
              <a:rPr lang="en-US" sz="2000" dirty="0" smtClean="0"/>
              <a:t> isomers are populated.  </a:t>
            </a:r>
            <a:r>
              <a:rPr lang="en-US" sz="2000" b="1" dirty="0" smtClean="0"/>
              <a:t>7</a:t>
            </a:r>
            <a:r>
              <a:rPr lang="en-US" sz="2000" b="1" baseline="30000" dirty="0" smtClean="0"/>
              <a:t>-</a:t>
            </a:r>
            <a:r>
              <a:rPr lang="en-US" sz="2000" dirty="0" smtClean="0"/>
              <a:t> and </a:t>
            </a:r>
            <a:r>
              <a:rPr lang="en-US" sz="2000" b="1" dirty="0" smtClean="0"/>
              <a:t>8</a:t>
            </a:r>
            <a:r>
              <a:rPr lang="en-US" sz="2000" b="1" baseline="30000" dirty="0" smtClean="0"/>
              <a:t>+</a:t>
            </a:r>
            <a:r>
              <a:rPr lang="en-US" sz="2000" dirty="0" smtClean="0"/>
              <a:t> states are observed in subsequent gamma cascades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254047" y="978701"/>
            <a:ext cx="514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Separation thresholds ensure </a:t>
            </a:r>
            <a:r>
              <a:rPr lang="en-US" sz="2000" baseline="30000" dirty="0" smtClean="0"/>
              <a:t>206</a:t>
            </a:r>
            <a:r>
              <a:rPr lang="en-US" sz="2000" dirty="0" smtClean="0"/>
              <a:t>Hg residues populated directly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Knockout: what can we learn from cross sections and momentum distributions?</a:t>
            </a:r>
          </a:p>
          <a:p>
            <a:endParaRPr lang="en-US" dirty="0" smtClean="0"/>
          </a:p>
          <a:p>
            <a:r>
              <a:rPr lang="en-US" dirty="0" smtClean="0"/>
              <a:t>Heavy nuclei: complications</a:t>
            </a:r>
          </a:p>
          <a:p>
            <a:endParaRPr lang="en-US" dirty="0" smtClean="0"/>
          </a:p>
          <a:p>
            <a:r>
              <a:rPr lang="en-US" dirty="0" smtClean="0"/>
              <a:t>Example: Isomers in </a:t>
            </a:r>
            <a:r>
              <a:rPr lang="en-US" baseline="30000" dirty="0" smtClean="0"/>
              <a:t>208</a:t>
            </a:r>
            <a:r>
              <a:rPr lang="en-US" dirty="0" smtClean="0"/>
              <a:t>Pb(-2p)</a:t>
            </a:r>
          </a:p>
          <a:p>
            <a:endParaRPr lang="en-US" dirty="0" smtClean="0"/>
          </a:p>
          <a:p>
            <a:r>
              <a:rPr lang="en-US" dirty="0" smtClean="0"/>
              <a:t>New experiments: mechanism tests, isomeric beams?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somer_workshop_m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13977" y="986031"/>
            <a:ext cx="7499404" cy="579499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944E-7BE2-3D4E-9F3A-4ED833057EF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23466" y="3740630"/>
            <a:ext cx="1256474" cy="46166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5</a:t>
            </a:r>
            <a:r>
              <a:rPr lang="en-US" sz="2400" baseline="30000" dirty="0" smtClean="0">
                <a:solidFill>
                  <a:srgbClr val="0000FF"/>
                </a:solidFill>
              </a:rPr>
              <a:t>-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en-US" sz="2400" dirty="0" smtClean="0">
                <a:solidFill>
                  <a:srgbClr val="0000FF"/>
                </a:solidFill>
              </a:rPr>
              <a:t>5)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3466" y="2571305"/>
            <a:ext cx="918641" cy="46166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Total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7508" y="874883"/>
            <a:ext cx="3535873" cy="523220"/>
          </a:xfrm>
          <a:prstGeom prst="rect">
            <a:avLst/>
          </a:prstGeom>
          <a:solidFill>
            <a:srgbClr val="D2E0EB"/>
          </a:solidFill>
          <a:ln>
            <a:solidFill>
              <a:srgbClr val="002868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Target broadened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09760" y="2048085"/>
            <a:ext cx="120648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CC00"/>
                </a:solidFill>
              </a:rPr>
              <a:t>Exp/</a:t>
            </a:r>
            <a:r>
              <a:rPr lang="en-US" sz="2800" dirty="0" err="1" smtClean="0">
                <a:solidFill>
                  <a:srgbClr val="33CC00"/>
                </a:solidFill>
              </a:rPr>
              <a:t>Th</a:t>
            </a:r>
            <a:endParaRPr lang="en-US" sz="2800" dirty="0">
              <a:solidFill>
                <a:srgbClr val="33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1100" y="1458033"/>
            <a:ext cx="9685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-7.7 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3806" y="1458033"/>
            <a:ext cx="1012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+0.3 mm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206</a:t>
            </a:r>
            <a:r>
              <a:rPr lang="en-US" dirty="0" smtClean="0"/>
              <a:t>Hg momentum distributions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355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PRC 82, 037602 (BR) (2010)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1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36743" y="3187700"/>
            <a:ext cx="4329457" cy="33454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2589" y="950119"/>
            <a:ext cx="40141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Removal of nucleons from a (secondary radioactive) beam at energies &gt;80 MeV/nucleon on a light nuclear target (Be, Carbon)</a:t>
            </a:r>
          </a:p>
          <a:p>
            <a:endParaRPr lang="en-US" sz="2000" dirty="0" smtClean="0"/>
          </a:p>
          <a:p>
            <a:r>
              <a:rPr lang="en-US" sz="2000" dirty="0" smtClean="0"/>
              <a:t>Halos: </a:t>
            </a:r>
            <a:r>
              <a:rPr lang="en-US" sz="2000" baseline="30000" dirty="0" smtClean="0"/>
              <a:t>15</a:t>
            </a:r>
            <a:r>
              <a:rPr lang="en-US" sz="2000" dirty="0" smtClean="0"/>
              <a:t>C, </a:t>
            </a:r>
            <a:r>
              <a:rPr lang="en-US" sz="2000" baseline="30000" dirty="0" smtClean="0"/>
              <a:t>19</a:t>
            </a:r>
            <a:r>
              <a:rPr lang="en-US" sz="2000" dirty="0" smtClean="0"/>
              <a:t>C, </a:t>
            </a:r>
            <a:r>
              <a:rPr lang="en-US" sz="2000" baseline="30000" dirty="0" smtClean="0"/>
              <a:t>27</a:t>
            </a:r>
            <a:r>
              <a:rPr lang="en-US" sz="2000" dirty="0" smtClean="0"/>
              <a:t>P, </a:t>
            </a:r>
            <a:r>
              <a:rPr lang="en-US" sz="2000" baseline="30000" dirty="0" smtClean="0"/>
              <a:t>31</a:t>
            </a:r>
            <a:r>
              <a:rPr lang="en-US" sz="2000" dirty="0" smtClean="0"/>
              <a:t>Ne</a:t>
            </a:r>
          </a:p>
          <a:p>
            <a:r>
              <a:rPr lang="en-US" sz="2000" dirty="0" smtClean="0"/>
              <a:t>Magic numbers: </a:t>
            </a:r>
            <a:r>
              <a:rPr lang="en-US" sz="2000" baseline="30000" dirty="0" smtClean="0"/>
              <a:t>24</a:t>
            </a:r>
            <a:r>
              <a:rPr lang="en-US" sz="2000" dirty="0" smtClean="0"/>
              <a:t>O, </a:t>
            </a:r>
            <a:r>
              <a:rPr lang="en-US" sz="2000" baseline="30000" dirty="0" smtClean="0"/>
              <a:t>42</a:t>
            </a:r>
            <a:r>
              <a:rPr lang="en-US" sz="2000" dirty="0" smtClean="0"/>
              <a:t>Si</a:t>
            </a:r>
          </a:p>
          <a:p>
            <a:r>
              <a:rPr lang="en-US" sz="2000" dirty="0" smtClean="0"/>
              <a:t>Exotic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s</a:t>
            </a:r>
            <a:r>
              <a:rPr lang="en-US" sz="2000" dirty="0" smtClean="0"/>
              <a:t>: </a:t>
            </a:r>
            <a:r>
              <a:rPr lang="en-US" sz="2000" baseline="30000" dirty="0" smtClean="0"/>
              <a:t>23</a:t>
            </a:r>
            <a:r>
              <a:rPr lang="en-US" sz="2000" dirty="0" smtClean="0"/>
              <a:t>Al, </a:t>
            </a:r>
            <a:r>
              <a:rPr lang="en-US" sz="2000" baseline="30000" dirty="0" smtClean="0"/>
              <a:t>23</a:t>
            </a:r>
            <a:r>
              <a:rPr lang="en-US" sz="2000" dirty="0" smtClean="0"/>
              <a:t>Si, </a:t>
            </a:r>
            <a:r>
              <a:rPr lang="en-US" sz="2000" baseline="30000" dirty="0" smtClean="0"/>
              <a:t>27</a:t>
            </a:r>
            <a:r>
              <a:rPr lang="en-US" sz="2000" dirty="0" smtClean="0"/>
              <a:t>P, </a:t>
            </a:r>
            <a:r>
              <a:rPr lang="en-US" sz="2000" baseline="30000" dirty="0" smtClean="0"/>
              <a:t>27</a:t>
            </a:r>
            <a:r>
              <a:rPr lang="en-US" sz="2000" dirty="0" smtClean="0"/>
              <a:t>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2589" y="4470490"/>
            <a:ext cx="4114800" cy="1740836"/>
          </a:xfrm>
        </p:spPr>
        <p:txBody>
          <a:bodyPr/>
          <a:lstStyle/>
          <a:p>
            <a:r>
              <a:rPr lang="en-US" sz="2000" dirty="0" smtClean="0"/>
              <a:t>Cross section proportional to spectroscopic strength</a:t>
            </a:r>
          </a:p>
          <a:p>
            <a:r>
              <a:rPr lang="en-US" sz="2000" dirty="0" smtClean="0"/>
              <a:t>Suppression of spectroscopic strengths in asymmetric systems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73ADA-4AA4-4A4F-A100-8F13C4D034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82589" y="4146530"/>
            <a:ext cx="4040188" cy="4594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Absolute cross sections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729710" y="950119"/>
            <a:ext cx="4041775" cy="6397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Momentum distributions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680092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Hansen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dirty="0" err="1" smtClean="0"/>
              <a:t>Annu</a:t>
            </a:r>
            <a:r>
              <a:rPr lang="en-US" dirty="0" smtClean="0"/>
              <a:t>. Rev. </a:t>
            </a:r>
            <a:r>
              <a:rPr lang="en-US" dirty="0" err="1" smtClean="0"/>
              <a:t>Nucl</a:t>
            </a:r>
            <a:r>
              <a:rPr lang="en-US" dirty="0" smtClean="0"/>
              <a:t>. Part. Sci. </a:t>
            </a:r>
            <a:r>
              <a:rPr lang="en-US" u="sng" dirty="0" smtClean="0"/>
              <a:t>53</a:t>
            </a:r>
            <a:r>
              <a:rPr lang="en-US" dirty="0" smtClean="0"/>
              <a:t>, 219 (2003)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Nucleon knockout reactions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71793" y="1308100"/>
            <a:ext cx="4258260" cy="2159256"/>
          </a:xfrm>
        </p:spPr>
        <p:txBody>
          <a:bodyPr>
            <a:noAutofit/>
          </a:bodyPr>
          <a:lstStyle/>
          <a:p>
            <a:r>
              <a:rPr lang="en-US" sz="2000" dirty="0" smtClean="0"/>
              <a:t>Orbital angular momentum – final state spins, evolution of shell ordering</a:t>
            </a:r>
          </a:p>
          <a:p>
            <a:r>
              <a:rPr lang="en-US" sz="2000" dirty="0" smtClean="0"/>
              <a:t>Width increases with nucleon binding energy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_pb20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954427"/>
            <a:ext cx="8102600" cy="5156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19863547">
            <a:off x="2170717" y="3558877"/>
            <a:ext cx="6626911" cy="1409535"/>
          </a:xfrm>
          <a:prstGeom prst="roundRect">
            <a:avLst/>
          </a:prstGeom>
          <a:solidFill>
            <a:srgbClr val="008000">
              <a:alpha val="20000"/>
            </a:srgbClr>
          </a:solidFill>
          <a:ln w="603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Knockout in heavy nuclei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7159313" y="2432266"/>
            <a:ext cx="638801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146659" y="2449222"/>
            <a:ext cx="643467" cy="694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562591" y="3986508"/>
          <a:ext cx="3276615" cy="25480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9576"/>
                <a:gridCol w="2867039"/>
              </a:tblGrid>
              <a:tr h="2748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✖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Two-step fragmentation (secondary beam)</a:t>
                      </a:r>
                      <a:endParaRPr lang="en-US" sz="1400" b="0" dirty="0"/>
                    </a:p>
                  </a:txBody>
                  <a:tcPr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8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✖</a:t>
                      </a:r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Smaller cross section</a:t>
                      </a:r>
                    </a:p>
                  </a:txBody>
                  <a:tcPr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0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Requires prompt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γs</a:t>
                      </a:r>
                      <a:endParaRPr lang="en-US" sz="1400" dirty="0"/>
                    </a:p>
                  </a:txBody>
                  <a:tcPr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0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✔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Simple direct reaction mechanism</a:t>
                      </a:r>
                      <a:endParaRPr lang="en-US" sz="1400" dirty="0"/>
                    </a:p>
                  </a:txBody>
                  <a:tcPr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0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✔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Predictable</a:t>
                      </a:r>
                      <a:r>
                        <a:rPr lang="en-US" sz="1400" baseline="0" dirty="0" smtClean="0"/>
                        <a:t> final state exclusive cross sections</a:t>
                      </a:r>
                      <a:endParaRPr lang="en-US" sz="1400" dirty="0"/>
                    </a:p>
                  </a:txBody>
                  <a:tcPr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8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✔</a:t>
                      </a:r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Rich</a:t>
                      </a:r>
                      <a:r>
                        <a:rPr lang="en-US" sz="1400" baseline="0" dirty="0" smtClean="0"/>
                        <a:t> structural information</a:t>
                      </a:r>
                      <a:endParaRPr lang="en-US" sz="1400" dirty="0"/>
                    </a:p>
                  </a:txBody>
                  <a:tcPr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0653"/>
            <a:ext cx="8229600" cy="3151547"/>
          </a:xfrm>
        </p:spPr>
        <p:txBody>
          <a:bodyPr>
            <a:noAutofit/>
          </a:bodyPr>
          <a:lstStyle/>
          <a:p>
            <a:pPr marL="355600" indent="-355600"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>
                <a:latin typeface="+mn-lt"/>
              </a:rPr>
              <a:t>Oxbash</a:t>
            </a:r>
            <a:r>
              <a:rPr lang="en-US" sz="2400" dirty="0" smtClean="0">
                <a:latin typeface="+mn-lt"/>
              </a:rPr>
              <a:t> TNA using </a:t>
            </a:r>
            <a:r>
              <a:rPr lang="en-US" sz="2400" i="1" dirty="0" err="1" smtClean="0">
                <a:latin typeface="+mn-lt"/>
              </a:rPr>
              <a:t>khhe</a:t>
            </a:r>
            <a:r>
              <a:rPr lang="en-US" sz="2400" dirty="0" smtClean="0">
                <a:latin typeface="+mn-lt"/>
              </a:rPr>
              <a:t> interaction in proton [2s</a:t>
            </a:r>
            <a:r>
              <a:rPr lang="en-US" sz="2400" baseline="-25000" dirty="0" smtClean="0">
                <a:latin typeface="+mn-lt"/>
              </a:rPr>
              <a:t>1/2</a:t>
            </a:r>
            <a:r>
              <a:rPr lang="en-US" sz="2400" dirty="0" smtClean="0">
                <a:latin typeface="+mn-lt"/>
              </a:rPr>
              <a:t>, 1d</a:t>
            </a:r>
            <a:r>
              <a:rPr lang="en-US" sz="2400" baseline="-25000" dirty="0" smtClean="0">
                <a:latin typeface="+mn-lt"/>
              </a:rPr>
              <a:t>3/2</a:t>
            </a:r>
            <a:r>
              <a:rPr lang="en-US" sz="2400" dirty="0" smtClean="0">
                <a:latin typeface="+mn-lt"/>
              </a:rPr>
              <a:t>, 0h</a:t>
            </a:r>
            <a:r>
              <a:rPr lang="en-US" sz="2400" baseline="-25000" dirty="0" smtClean="0">
                <a:latin typeface="+mn-lt"/>
              </a:rPr>
              <a:t>11/2</a:t>
            </a:r>
            <a:r>
              <a:rPr lang="en-US" sz="2400" dirty="0" smtClean="0">
                <a:latin typeface="+mn-lt"/>
              </a:rPr>
              <a:t>, 1d</a:t>
            </a:r>
            <a:r>
              <a:rPr lang="en-US" sz="2400" baseline="-25000" dirty="0" smtClean="0">
                <a:latin typeface="+mn-lt"/>
              </a:rPr>
              <a:t>5/2</a:t>
            </a:r>
            <a:r>
              <a:rPr lang="en-US" sz="2400" dirty="0" smtClean="0">
                <a:latin typeface="+mn-lt"/>
              </a:rPr>
              <a:t>, 0g</a:t>
            </a:r>
            <a:r>
              <a:rPr lang="en-US" sz="2400" baseline="-25000" dirty="0" smtClean="0">
                <a:latin typeface="+mn-lt"/>
              </a:rPr>
              <a:t>7/2</a:t>
            </a:r>
            <a:r>
              <a:rPr lang="en-US" sz="2400" dirty="0" smtClean="0">
                <a:latin typeface="+mn-lt"/>
              </a:rPr>
              <a:t>] model </a:t>
            </a:r>
            <a:r>
              <a:rPr lang="en-US" sz="2400" dirty="0" smtClean="0">
                <a:latin typeface="+mn-lt"/>
              </a:rPr>
              <a:t>space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+mn-lt"/>
              </a:rPr>
              <a:t> final </a:t>
            </a:r>
            <a:r>
              <a:rPr lang="en-US" sz="2400" dirty="0" smtClean="0">
                <a:latin typeface="+mn-lt"/>
              </a:rPr>
              <a:t>state spin defined by valence </a:t>
            </a:r>
            <a:r>
              <a:rPr lang="en-US" sz="2400" dirty="0" smtClean="0">
                <a:latin typeface="+mn-lt"/>
              </a:rPr>
              <a:t>nucleons: 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+j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=J</a:t>
            </a:r>
            <a:r>
              <a:rPr lang="en-US" sz="2400" dirty="0" smtClean="0">
                <a:latin typeface="+mn-lt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Woods-Saxon radial wave functions, constrained by HF </a:t>
            </a:r>
            <a:r>
              <a:rPr lang="en-US" sz="2400" dirty="0" err="1" smtClean="0">
                <a:latin typeface="+mn-lt"/>
              </a:rPr>
              <a:t>r.m.s</a:t>
            </a:r>
            <a:r>
              <a:rPr lang="en-US" sz="2400" dirty="0" smtClean="0">
                <a:latin typeface="+mn-lt"/>
              </a:rPr>
              <a:t>. radii</a:t>
            </a:r>
            <a:endParaRPr lang="en-US" sz="24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Optical-limit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elastic S-matrices, density folding model, (HF calculations, reaction cross sections)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A04E-2F70-644B-B26A-CE7145F77F7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4109" y="1057663"/>
            <a:ext cx="477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Two-nucleon amplitude (TNA)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118" y="2278556"/>
            <a:ext cx="250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9900"/>
                </a:solidFill>
              </a:rPr>
              <a:t>Two-nucleon</a:t>
            </a:r>
          </a:p>
          <a:p>
            <a:r>
              <a:rPr lang="en-US" sz="2000" b="1" dirty="0" smtClean="0">
                <a:solidFill>
                  <a:srgbClr val="339900"/>
                </a:solidFill>
              </a:rPr>
              <a:t>wave function</a:t>
            </a:r>
            <a:endParaRPr lang="en-US" sz="2000" b="1" dirty="0">
              <a:solidFill>
                <a:srgbClr val="33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499" y="6488668"/>
            <a:ext cx="895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PRC </a:t>
            </a:r>
            <a:r>
              <a:rPr lang="en-US" u="sng" dirty="0" smtClean="0"/>
              <a:t>70</a:t>
            </a:r>
            <a:r>
              <a:rPr lang="en-US" dirty="0" smtClean="0"/>
              <a:t>, 064602 (2004); PRC </a:t>
            </a:r>
            <a:r>
              <a:rPr lang="en-US" u="sng" dirty="0" smtClean="0"/>
              <a:t>74</a:t>
            </a:r>
            <a:r>
              <a:rPr lang="en-US" dirty="0" smtClean="0"/>
              <a:t>, 064604 (2006);EPJ ST </a:t>
            </a:r>
            <a:r>
              <a:rPr lang="en-US" u="sng" dirty="0" smtClean="0"/>
              <a:t>150</a:t>
            </a:r>
            <a:r>
              <a:rPr lang="en-US" dirty="0" smtClean="0"/>
              <a:t> 67 (2007)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14044" y="1620584"/>
            <a:ext cx="6273800" cy="911732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4439393" y="1542438"/>
            <a:ext cx="1301007" cy="48211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867400" y="1745638"/>
            <a:ext cx="1920444" cy="532918"/>
          </a:xfrm>
          <a:prstGeom prst="roundRect">
            <a:avLst/>
          </a:prstGeom>
          <a:noFill/>
          <a:ln w="38100">
            <a:solidFill>
              <a:srgbClr val="33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7333" y="927687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Two-nucleon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overlap (</a:t>
            </a:r>
            <a:r>
              <a:rPr lang="en-US" sz="2000" b="1" i="1" dirty="0" err="1" smtClean="0">
                <a:solidFill>
                  <a:srgbClr val="FF0000"/>
                </a:solidFill>
              </a:rPr>
              <a:t>J</a:t>
            </a:r>
            <a:r>
              <a:rPr lang="en-US" sz="2000" b="1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="1" i="1" dirty="0" smtClean="0">
                <a:solidFill>
                  <a:srgbClr val="FF0000"/>
                </a:solidFill>
              </a:rPr>
              <a:t>=0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50544" y="1720238"/>
            <a:ext cx="771956" cy="5329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Two-nucleon knockout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27"/>
          <p:cNvSpPr>
            <a:spLocks noChangeShapeType="1"/>
          </p:cNvSpPr>
          <p:nvPr/>
        </p:nvSpPr>
        <p:spPr bwMode="auto">
          <a:xfrm flipH="1" flipV="1">
            <a:off x="631560" y="2996823"/>
            <a:ext cx="579437" cy="563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 flipV="1">
            <a:off x="2003160" y="2923798"/>
            <a:ext cx="428625" cy="563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308085" y="1832784"/>
            <a:ext cx="5448437" cy="1000521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944E-7BE2-3D4E-9F3A-4ED833057EF3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768298">
            <a:off x="1480976" y="912608"/>
            <a:ext cx="399851" cy="2644428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090722" y="3992186"/>
            <a:ext cx="219392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704585" y="3085723"/>
            <a:ext cx="1800225" cy="1800225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2577835" y="3992186"/>
            <a:ext cx="1728787" cy="0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1496747" y="4885948"/>
            <a:ext cx="0" cy="5762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42"/>
          <p:cNvSpPr>
            <a:spLocks noChangeShapeType="1"/>
          </p:cNvSpPr>
          <p:nvPr/>
        </p:nvSpPr>
        <p:spPr bwMode="auto">
          <a:xfrm>
            <a:off x="6394185" y="3992186"/>
            <a:ext cx="1873250" cy="215900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43"/>
          <p:cNvSpPr>
            <a:spLocks noChangeShapeType="1"/>
          </p:cNvSpPr>
          <p:nvPr/>
        </p:nvSpPr>
        <p:spPr bwMode="auto">
          <a:xfrm flipH="1" flipV="1">
            <a:off x="5746485" y="3992186"/>
            <a:ext cx="1989146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31"/>
          <p:cNvSpPr>
            <a:spLocks noChangeArrowheads="1"/>
          </p:cNvSpPr>
          <p:nvPr/>
        </p:nvSpPr>
        <p:spPr bwMode="auto">
          <a:xfrm>
            <a:off x="5241660" y="3900111"/>
            <a:ext cx="430212" cy="4000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5438510" y="4098548"/>
            <a:ext cx="430212" cy="39846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5963972" y="4098548"/>
            <a:ext cx="430213" cy="39846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700447" y="4163636"/>
            <a:ext cx="430213" cy="398462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5373422" y="3703261"/>
            <a:ext cx="430213" cy="398462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7"/>
          <p:cNvSpPr>
            <a:spLocks noChangeArrowheads="1"/>
          </p:cNvSpPr>
          <p:nvPr/>
        </p:nvSpPr>
        <p:spPr bwMode="auto">
          <a:xfrm>
            <a:off x="5438510" y="3506411"/>
            <a:ext cx="430212" cy="398462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38"/>
          <p:cNvSpPr>
            <a:spLocks noChangeArrowheads="1"/>
          </p:cNvSpPr>
          <p:nvPr/>
        </p:nvSpPr>
        <p:spPr bwMode="auto">
          <a:xfrm>
            <a:off x="5897297" y="3900111"/>
            <a:ext cx="430213" cy="4000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39"/>
          <p:cNvSpPr>
            <a:spLocks noChangeArrowheads="1"/>
          </p:cNvSpPr>
          <p:nvPr/>
        </p:nvSpPr>
        <p:spPr bwMode="auto">
          <a:xfrm>
            <a:off x="5832210" y="3506411"/>
            <a:ext cx="430212" cy="398462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0"/>
          <p:cNvSpPr>
            <a:spLocks noChangeArrowheads="1"/>
          </p:cNvSpPr>
          <p:nvPr/>
        </p:nvSpPr>
        <p:spPr bwMode="auto">
          <a:xfrm>
            <a:off x="5700447" y="3374648"/>
            <a:ext cx="430213" cy="3984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1"/>
          <p:cNvSpPr>
            <a:spLocks noChangeArrowheads="1"/>
          </p:cNvSpPr>
          <p:nvPr/>
        </p:nvSpPr>
        <p:spPr bwMode="auto">
          <a:xfrm>
            <a:off x="6029060" y="3703261"/>
            <a:ext cx="430212" cy="398462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5700447" y="3703261"/>
            <a:ext cx="430213" cy="398462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70272" y="3900111"/>
            <a:ext cx="430213" cy="4000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922076" y="3631826"/>
            <a:ext cx="1217614" cy="1187451"/>
            <a:chOff x="3469" y="1771"/>
            <a:chExt cx="767" cy="748"/>
          </a:xfrm>
          <a:effectLst/>
        </p:grpSpPr>
        <p:sp>
          <p:nvSpPr>
            <p:cNvPr id="40" name="Oval 49"/>
            <p:cNvSpPr>
              <a:spLocks noChangeArrowheads="1"/>
            </p:cNvSpPr>
            <p:nvPr/>
          </p:nvSpPr>
          <p:spPr bwMode="auto">
            <a:xfrm>
              <a:off x="3469" y="2102"/>
              <a:ext cx="271" cy="25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50"/>
            <p:cNvSpPr>
              <a:spLocks noChangeArrowheads="1"/>
            </p:cNvSpPr>
            <p:nvPr/>
          </p:nvSpPr>
          <p:spPr bwMode="auto">
            <a:xfrm>
              <a:off x="3593" y="2227"/>
              <a:ext cx="271" cy="251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51"/>
            <p:cNvSpPr>
              <a:spLocks noChangeArrowheads="1"/>
            </p:cNvSpPr>
            <p:nvPr/>
          </p:nvSpPr>
          <p:spPr bwMode="auto">
            <a:xfrm>
              <a:off x="3924" y="2227"/>
              <a:ext cx="271" cy="251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52"/>
            <p:cNvSpPr>
              <a:spLocks noChangeArrowheads="1"/>
            </p:cNvSpPr>
            <p:nvPr/>
          </p:nvSpPr>
          <p:spPr bwMode="auto">
            <a:xfrm>
              <a:off x="3758" y="2268"/>
              <a:ext cx="271" cy="25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53"/>
            <p:cNvSpPr>
              <a:spLocks noChangeArrowheads="1"/>
            </p:cNvSpPr>
            <p:nvPr/>
          </p:nvSpPr>
          <p:spPr bwMode="auto">
            <a:xfrm>
              <a:off x="3552" y="1978"/>
              <a:ext cx="271" cy="25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54"/>
            <p:cNvSpPr>
              <a:spLocks noChangeArrowheads="1"/>
            </p:cNvSpPr>
            <p:nvPr/>
          </p:nvSpPr>
          <p:spPr bwMode="auto">
            <a:xfrm>
              <a:off x="3593" y="1854"/>
              <a:ext cx="271" cy="251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55"/>
            <p:cNvSpPr>
              <a:spLocks noChangeArrowheads="1"/>
            </p:cNvSpPr>
            <p:nvPr/>
          </p:nvSpPr>
          <p:spPr bwMode="auto">
            <a:xfrm>
              <a:off x="3882" y="2102"/>
              <a:ext cx="271" cy="25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56"/>
            <p:cNvSpPr>
              <a:spLocks noChangeArrowheads="1"/>
            </p:cNvSpPr>
            <p:nvPr/>
          </p:nvSpPr>
          <p:spPr bwMode="auto">
            <a:xfrm>
              <a:off x="3841" y="1854"/>
              <a:ext cx="271" cy="25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57"/>
            <p:cNvSpPr>
              <a:spLocks noChangeArrowheads="1"/>
            </p:cNvSpPr>
            <p:nvPr/>
          </p:nvSpPr>
          <p:spPr bwMode="auto">
            <a:xfrm>
              <a:off x="3758" y="1771"/>
              <a:ext cx="271" cy="25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58"/>
            <p:cNvSpPr>
              <a:spLocks noChangeArrowheads="1"/>
            </p:cNvSpPr>
            <p:nvPr/>
          </p:nvSpPr>
          <p:spPr bwMode="auto">
            <a:xfrm>
              <a:off x="3965" y="1978"/>
              <a:ext cx="271" cy="251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9"/>
            <p:cNvSpPr>
              <a:spLocks noChangeArrowheads="1"/>
            </p:cNvSpPr>
            <p:nvPr/>
          </p:nvSpPr>
          <p:spPr bwMode="auto">
            <a:xfrm>
              <a:off x="3758" y="1978"/>
              <a:ext cx="271" cy="251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60"/>
            <p:cNvSpPr>
              <a:spLocks noChangeArrowheads="1"/>
            </p:cNvSpPr>
            <p:nvPr/>
          </p:nvSpPr>
          <p:spPr bwMode="auto">
            <a:xfrm>
              <a:off x="3676" y="2102"/>
              <a:ext cx="271" cy="25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Oval 74"/>
          <p:cNvSpPr>
            <a:spLocks noChangeArrowheads="1"/>
          </p:cNvSpPr>
          <p:nvPr/>
        </p:nvSpPr>
        <p:spPr bwMode="auto">
          <a:xfrm>
            <a:off x="1785672" y="3271461"/>
            <a:ext cx="430213" cy="398462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5"/>
          <p:cNvSpPr>
            <a:spLocks noChangeArrowheads="1"/>
          </p:cNvSpPr>
          <p:nvPr/>
        </p:nvSpPr>
        <p:spPr bwMode="auto">
          <a:xfrm>
            <a:off x="993510" y="3344486"/>
            <a:ext cx="430212" cy="4000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21767" y="2908864"/>
            <a:ext cx="2380129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[Fast spectator]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4393140" y="5398036"/>
            <a:ext cx="4132263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err="1" smtClean="0"/>
              <a:t>κ</a:t>
            </a:r>
            <a:r>
              <a:rPr lang="en-US" sz="2800" i="1" baseline="-25000" dirty="0" err="1" smtClean="0"/>
              <a:t>c</a:t>
            </a:r>
            <a:r>
              <a:rPr lang="en-US" sz="2800" i="1" dirty="0" smtClean="0"/>
              <a:t> </a:t>
            </a:r>
            <a:r>
              <a:rPr lang="en-US" sz="2800" dirty="0" smtClean="0"/>
              <a:t>probed  by  </a:t>
            </a:r>
            <a:r>
              <a:rPr lang="en-US" sz="2800" i="1" dirty="0" smtClean="0"/>
              <a:t>K</a:t>
            </a:r>
            <a:r>
              <a:rPr lang="en-US" sz="2800" i="1" baseline="-25000" dirty="0" smtClean="0"/>
              <a:t>A</a:t>
            </a:r>
            <a:r>
              <a:rPr lang="en-US" sz="2800" dirty="0" smtClean="0"/>
              <a:t> and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c</a:t>
            </a:r>
            <a:r>
              <a:rPr lang="en-US" sz="2800" i="1" dirty="0" smtClean="0"/>
              <a:t> </a:t>
            </a:r>
            <a:r>
              <a:rPr lang="en-US" sz="2800" dirty="0" smtClean="0"/>
              <a:t>in the lab frame</a:t>
            </a:r>
            <a:endParaRPr lang="en-US" sz="2800" baseline="-25000" dirty="0"/>
          </a:p>
        </p:txBody>
      </p:sp>
      <p:grpSp>
        <p:nvGrpSpPr>
          <p:cNvPr id="4" name="Group 63"/>
          <p:cNvGrpSpPr/>
          <p:nvPr/>
        </p:nvGrpSpPr>
        <p:grpSpPr>
          <a:xfrm>
            <a:off x="344890" y="1194173"/>
            <a:ext cx="2747962" cy="693765"/>
            <a:chOff x="704586" y="1457901"/>
            <a:chExt cx="2747962" cy="693765"/>
          </a:xfrm>
        </p:grpSpPr>
        <p:sp>
          <p:nvSpPr>
            <p:cNvPr id="53" name="Rounded Rectangle 52"/>
            <p:cNvSpPr/>
            <p:nvPr/>
          </p:nvSpPr>
          <p:spPr>
            <a:xfrm>
              <a:off x="704586" y="1457901"/>
              <a:ext cx="2747962" cy="69376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869685" y="1499612"/>
              <a:ext cx="2438400" cy="596900"/>
            </a:xfrm>
            <a:prstGeom prst="rect">
              <a:avLst/>
            </a:prstGeom>
          </p:spPr>
        </p:pic>
      </p:grpSp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383213" y="4626144"/>
            <a:ext cx="2476500" cy="5969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877050" y="3202157"/>
            <a:ext cx="571500" cy="5334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417622" y="3293686"/>
            <a:ext cx="673100" cy="5334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300022" y="4481140"/>
            <a:ext cx="1790700" cy="546100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57200" y="2438965"/>
            <a:ext cx="431800" cy="419100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2431785" y="2438965"/>
            <a:ext cx="444500" cy="419100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1353872" y="5580232"/>
            <a:ext cx="431800" cy="431800"/>
          </a:xfrm>
          <a:prstGeom prst="rect">
            <a:avLst/>
          </a:prstGeom>
        </p:spPr>
      </p:pic>
      <p:pic>
        <p:nvPicPr>
          <p:cNvPr id="72" name="Picture 7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274638" y="3238123"/>
            <a:ext cx="431800" cy="431800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2504810" y="3171994"/>
            <a:ext cx="444500" cy="4318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0" y="6488668"/>
            <a:ext cx="478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[PRL </a:t>
            </a:r>
            <a:r>
              <a:rPr lang="en-US" u="sng" dirty="0" smtClean="0"/>
              <a:t>102</a:t>
            </a:r>
            <a:r>
              <a:rPr lang="en-US" dirty="0" smtClean="0"/>
              <a:t>, 132502 (2009); PRC </a:t>
            </a:r>
            <a:r>
              <a:rPr lang="en-US" u="sng" dirty="0" smtClean="0"/>
              <a:t>79</a:t>
            </a:r>
            <a:r>
              <a:rPr lang="en-US" dirty="0" smtClean="0"/>
              <a:t>, 064621 (2009)]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308085" y="1194173"/>
            <a:ext cx="5556718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Distribution sensitive to </a:t>
            </a:r>
            <a:r>
              <a:rPr lang="en-US" sz="2800" b="1" i="1" dirty="0" err="1" smtClean="0">
                <a:solidFill>
                  <a:schemeClr val="tx1"/>
                </a:solidFill>
              </a:rPr>
              <a:t>J</a:t>
            </a:r>
            <a:r>
              <a:rPr lang="en-US" sz="2800" b="1" i="1" baseline="-25000" dirty="0" err="1" smtClean="0">
                <a:solidFill>
                  <a:schemeClr val="tx1"/>
                </a:solidFill>
              </a:rPr>
              <a:t>f</a:t>
            </a:r>
            <a:endParaRPr lang="en-US" sz="2800" b="1" i="1" baseline="-25000" dirty="0">
              <a:solidFill>
                <a:schemeClr val="tx1"/>
              </a:solidFill>
            </a:endParaRPr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Residue momentum distributions</a:t>
            </a:r>
            <a:endParaRPr lang="en-US" dirty="0"/>
          </a:p>
        </p:txBody>
      </p:sp>
      <p:pic>
        <p:nvPicPr>
          <p:cNvPr id="76" name="Picture 7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3485354" y="1983315"/>
            <a:ext cx="5107781" cy="716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pb208_h11_norm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413" r="-2966"/>
              <a:stretch>
                <a:fillRect/>
              </a:stretch>
            </p:blipFill>
          </mc:Choice>
          <mc:Fallback>
            <p:blipFill>
              <a:blip r:embed="rId4"/>
              <a:srcRect l="-413" r="-2966"/>
              <a:stretch>
                <a:fillRect/>
              </a:stretch>
            </p:blipFill>
          </mc:Fallback>
        </mc:AlternateContent>
        <p:spPr>
          <a:xfrm>
            <a:off x="533399" y="757646"/>
            <a:ext cx="8058571" cy="6023578"/>
          </a:xfr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A04E-2F70-644B-B26A-CE7145F77F7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8132" y="3936424"/>
            <a:ext cx="369333" cy="237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90858" y="2571354"/>
            <a:ext cx="1556142" cy="461665"/>
          </a:xfrm>
          <a:prstGeom prst="rect">
            <a:avLst/>
          </a:prstGeom>
          <a:solidFill>
            <a:srgbClr val="90B2D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[0h</a:t>
            </a:r>
            <a:r>
              <a:rPr lang="en-US" sz="2400" baseline="-25000" dirty="0" smtClean="0"/>
              <a:t>11/2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078686" y="1760826"/>
            <a:ext cx="740572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0</a:t>
            </a:r>
            <a:r>
              <a:rPr lang="en-US" sz="2800" baseline="30000" dirty="0" smtClean="0">
                <a:solidFill>
                  <a:srgbClr val="00FF00"/>
                </a:solidFill>
              </a:rPr>
              <a:t>+</a:t>
            </a:r>
            <a:endParaRPr lang="en-US" sz="2800" baseline="30000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8600" y="1760826"/>
            <a:ext cx="740572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0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1000" y="2499884"/>
            <a:ext cx="740572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2686" y="3377048"/>
            <a:ext cx="740572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r>
              <a:rPr lang="en-US" sz="2800" baseline="30000" dirty="0" smtClean="0">
                <a:solidFill>
                  <a:srgbClr val="0000FF"/>
                </a:solidFill>
              </a:rPr>
              <a:t>+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6772" y="3961824"/>
            <a:ext cx="740572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6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3971" y="4254212"/>
            <a:ext cx="99708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8800" y="4546600"/>
            <a:ext cx="838200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10</a:t>
            </a:r>
            <a:r>
              <a:rPr lang="en-US" sz="2800" baseline="30000" dirty="0" smtClean="0">
                <a:solidFill>
                  <a:srgbClr val="0000FF"/>
                </a:solidFill>
              </a:rPr>
              <a:t>+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3000" y="1655000"/>
            <a:ext cx="1401390" cy="461665"/>
          </a:xfrm>
          <a:prstGeom prst="rect">
            <a:avLst/>
          </a:prstGeom>
          <a:solidFill>
            <a:srgbClr val="C3D69B"/>
          </a:solidFill>
          <a:ln>
            <a:solidFill>
              <a:srgbClr val="4F622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[2s</a:t>
            </a:r>
            <a:r>
              <a:rPr lang="en-US" sz="2400" baseline="-25000" dirty="0" smtClean="0">
                <a:solidFill>
                  <a:schemeClr val="tx1"/>
                </a:solidFill>
              </a:rPr>
              <a:t>1/2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80598" y="3748500"/>
            <a:ext cx="54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κ</a:t>
            </a:r>
            <a:r>
              <a:rPr lang="en-US" sz="2400" baseline="-25000" dirty="0" err="1" smtClean="0">
                <a:latin typeface="Helvetica"/>
                <a:cs typeface="Helvetica"/>
              </a:rPr>
              <a:t>c</a:t>
            </a:r>
            <a:endParaRPr lang="en-US" sz="2400" baseline="-25000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4750" y="6389527"/>
            <a:ext cx="526652" cy="3916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55007" y="6254105"/>
            <a:ext cx="54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κ</a:t>
            </a:r>
            <a:r>
              <a:rPr lang="en-US" sz="2400" baseline="-25000" dirty="0" err="1" smtClean="0">
                <a:latin typeface="Helvetica"/>
                <a:cs typeface="Helvetica"/>
              </a:rPr>
              <a:t>c</a:t>
            </a:r>
            <a:endParaRPr lang="en-US" sz="2400" baseline="-25000" dirty="0">
              <a:latin typeface="Helvetica"/>
              <a:cs typeface="Helvetica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208</a:t>
            </a:r>
            <a:r>
              <a:rPr lang="en-US" dirty="0" smtClean="0"/>
              <a:t>Pb(-2p) [0h</a:t>
            </a:r>
            <a:r>
              <a:rPr lang="en-US" baseline="-25000" dirty="0" smtClean="0"/>
              <a:t>11/2</a:t>
            </a:r>
            <a:r>
              <a:rPr lang="en-US" dirty="0" smtClean="0"/>
              <a:t>]</a:t>
            </a:r>
            <a:r>
              <a:rPr lang="en-US" baseline="30000" dirty="0" smtClean="0"/>
              <a:t>2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84075" y="929829"/>
            <a:ext cx="180789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Projectile</a:t>
            </a:r>
          </a:p>
          <a:p>
            <a:r>
              <a:rPr lang="en-US" sz="2400" dirty="0" smtClean="0"/>
              <a:t>rest frame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underlying structure</a:t>
            </a:r>
            <a:endParaRPr lang="en-US" dirty="0"/>
          </a:p>
        </p:txBody>
      </p:sp>
      <p:pic>
        <p:nvPicPr>
          <p:cNvPr id="6" name="Content Placeholder 5" descr="pb208_3+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5820" r="-15820"/>
              <a:stretch>
                <a:fillRect/>
              </a:stretch>
            </p:blipFill>
          </mc:Choice>
          <mc:Fallback>
            <p:blipFill>
              <a:blip r:embed="rId4"/>
              <a:srcRect l="-15820" r="-15820"/>
              <a:stretch>
                <a:fillRect/>
              </a:stretch>
            </p:blipFill>
          </mc:Fallback>
        </mc:AlternateContent>
        <p:spPr>
          <a:xfrm>
            <a:off x="-914400" y="931958"/>
            <a:ext cx="9476345" cy="5562600"/>
          </a:xfrm>
        </p:spPr>
      </p:pic>
      <p:sp>
        <p:nvSpPr>
          <p:cNvPr id="7" name="TextBox 6"/>
          <p:cNvSpPr txBox="1"/>
          <p:nvPr/>
        </p:nvSpPr>
        <p:spPr>
          <a:xfrm>
            <a:off x="2716784" y="4894358"/>
            <a:ext cx="2972320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[2s</a:t>
            </a:r>
            <a:r>
              <a:rPr lang="en-US" sz="2400" baseline="-25000" dirty="0" smtClean="0"/>
              <a:t>1/2</a:t>
            </a:r>
            <a:r>
              <a:rPr lang="en-US" sz="2400" dirty="0" smtClean="0"/>
              <a:t>][1d</a:t>
            </a:r>
            <a:r>
              <a:rPr lang="en-US" sz="2400" baseline="-25000" dirty="0" smtClean="0"/>
              <a:t>5/2</a:t>
            </a:r>
            <a:r>
              <a:rPr lang="en-US" sz="2400" dirty="0" smtClean="0"/>
              <a:t>] L=2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51500" y="3799925"/>
            <a:ext cx="291044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[2s</a:t>
            </a:r>
            <a:r>
              <a:rPr lang="en-US" sz="2400" baseline="-25000" dirty="0" smtClean="0"/>
              <a:t>1/2</a:t>
            </a:r>
            <a:r>
              <a:rPr lang="en-US" sz="2400" dirty="0" smtClean="0"/>
              <a:t>][0g</a:t>
            </a:r>
            <a:r>
              <a:rPr lang="en-US" sz="2400" baseline="-25000" dirty="0" smtClean="0"/>
              <a:t>7/2</a:t>
            </a:r>
            <a:r>
              <a:rPr lang="en-US" sz="2400" dirty="0" smtClean="0"/>
              <a:t>]L=4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19232" y="1016623"/>
            <a:ext cx="3234768" cy="230832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Same final state spin, different residue momentum distributions due to the underlying structure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04850" y="2635185"/>
            <a:ext cx="217169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(</a:t>
            </a:r>
            <a:r>
              <a:rPr lang="en-US" sz="2600" dirty="0" err="1" smtClean="0"/>
              <a:t>arb.units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08802" y="6350095"/>
            <a:ext cx="2133600" cy="365125"/>
          </a:xfrm>
        </p:spPr>
        <p:txBody>
          <a:bodyPr/>
          <a:lstStyle/>
          <a:p>
            <a:fld id="{731A944E-7BE2-3D4E-9F3A-4ED833057E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1839" y="1016623"/>
            <a:ext cx="2510473" cy="461665"/>
          </a:xfrm>
          <a:prstGeom prst="rect">
            <a:avLst/>
          </a:prstGeom>
          <a:solidFill>
            <a:srgbClr val="DAE6FB"/>
          </a:solidFill>
          <a:ln>
            <a:solidFill>
              <a:srgbClr val="0A2653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206</a:t>
            </a:r>
            <a:r>
              <a:rPr lang="en-US" sz="2400" dirty="0" smtClean="0"/>
              <a:t>Hg 3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states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944E-7BE2-3D4E-9F3A-4ED833057EF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0" y="6488668"/>
            <a:ext cx="59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PRC </a:t>
            </a:r>
            <a:r>
              <a:rPr lang="en-US" u="sng" dirty="0" smtClean="0"/>
              <a:t>65</a:t>
            </a:r>
            <a:r>
              <a:rPr lang="en-US" dirty="0" smtClean="0"/>
              <a:t>, 064604 (2001); PRL </a:t>
            </a:r>
            <a:r>
              <a:rPr lang="en-US" u="sng" dirty="0" smtClean="0"/>
              <a:t>87</a:t>
            </a:r>
            <a:r>
              <a:rPr lang="en-US" dirty="0" smtClean="0"/>
              <a:t>, 212501 (2001)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208</a:t>
            </a:r>
            <a:r>
              <a:rPr lang="en-US" dirty="0" smtClean="0"/>
              <a:t>Pb(-2p): RISING Isomer Decay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032000" y="818508"/>
            <a:ext cx="6867120" cy="5672550"/>
            <a:chOff x="1108480" y="818508"/>
            <a:chExt cx="6867120" cy="5672550"/>
          </a:xfrm>
        </p:grpSpPr>
        <p:grpSp>
          <p:nvGrpSpPr>
            <p:cNvPr id="26" name="Group 25"/>
            <p:cNvGrpSpPr/>
            <p:nvPr/>
          </p:nvGrpSpPr>
          <p:grpSpPr>
            <a:xfrm>
              <a:off x="1776820" y="1257106"/>
              <a:ext cx="6198780" cy="5233952"/>
              <a:chOff x="2603276" y="1016000"/>
              <a:chExt cx="6198780" cy="5233952"/>
            </a:xfrm>
          </p:grpSpPr>
          <p:pic>
            <p:nvPicPr>
              <p:cNvPr id="134" name="Picture 133" descr="pb208_levels_ja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4606520" y="1016000"/>
                <a:ext cx="4195536" cy="5080000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2603276" y="1211227"/>
                <a:ext cx="1793927" cy="5038725"/>
                <a:chOff x="4756150" y="1289050"/>
                <a:chExt cx="1876446" cy="5270500"/>
              </a:xfrm>
            </p:grpSpPr>
            <p:pic>
              <p:nvPicPr>
                <p:cNvPr id="18" name="Picture 17" descr="hg206_scheme2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5"/>
                    <a:srcRect r="47043"/>
                    <a:stretch>
                      <a:fillRect/>
                    </a:stretch>
                  </p:blipFill>
                </mc:Choice>
                <mc:Fallback>
                  <p:blipFill>
                    <a:blip r:embed="rId6"/>
                    <a:srcRect r="4704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756150" y="1289050"/>
                  <a:ext cx="1876446" cy="5270500"/>
                </a:xfrm>
                <a:prstGeom prst="rect">
                  <a:avLst/>
                </a:prstGeom>
              </p:spPr>
            </p:pic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813300" y="4942419"/>
                  <a:ext cx="1096433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813300" y="3529012"/>
                  <a:ext cx="1096433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813300" y="3186112"/>
                  <a:ext cx="1096433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813300" y="1458912"/>
                  <a:ext cx="1096433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813300" y="1414462"/>
                  <a:ext cx="1096433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/>
            <p:cNvSpPr txBox="1"/>
            <p:nvPr/>
          </p:nvSpPr>
          <p:spPr>
            <a:xfrm>
              <a:off x="1108480" y="818508"/>
              <a:ext cx="594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Shell Model (52)		Experiment (6)</a:t>
              </a:r>
              <a:endParaRPr lang="en-US" sz="20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3175" y="1514645"/>
            <a:ext cx="2392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states are expected to be populated, with σ~0.1 </a:t>
            </a:r>
            <a:r>
              <a:rPr lang="en-US" sz="2000" dirty="0" err="1" smtClean="0"/>
              <a:t>mb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Density of states much</a:t>
            </a:r>
            <a:r>
              <a:rPr lang="en-US" sz="2000" dirty="0" smtClean="0"/>
              <a:t> higher </a:t>
            </a:r>
            <a:r>
              <a:rPr lang="en-US" sz="2000" dirty="0" smtClean="0"/>
              <a:t>than in light nuclei.</a:t>
            </a:r>
          </a:p>
          <a:p>
            <a:endParaRPr lang="en-US" sz="2000" dirty="0" smtClean="0"/>
          </a:p>
          <a:p>
            <a:r>
              <a:rPr lang="en-US" sz="2000" dirty="0" smtClean="0"/>
              <a:t>Most states </a:t>
            </a:r>
            <a:r>
              <a:rPr lang="en-US" sz="2000" dirty="0" smtClean="0"/>
              <a:t>unobserved – </a:t>
            </a:r>
            <a:r>
              <a:rPr lang="en-US" sz="2000" dirty="0" smtClean="0"/>
              <a:t>isomer decay only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82984" y="1201991"/>
            <a:ext cx="3680776" cy="2019945"/>
          </a:xfrm>
          <a:prstGeom prst="rect">
            <a:avLst/>
          </a:prstGeom>
          <a:solidFill>
            <a:srgbClr val="D2E0EB"/>
          </a:solidFill>
          <a:ln>
            <a:solidFill>
              <a:srgbClr val="002868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3660669"/>
          <a:ext cx="8229600" cy="2219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047067"/>
                <a:gridCol w="4182533"/>
              </a:tblGrid>
              <a:tr h="3114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Isomeric</a:t>
                      </a:r>
                      <a:r>
                        <a:rPr lang="en-US" sz="1800" baseline="0" dirty="0" smtClean="0"/>
                        <a:t> s</a:t>
                      </a:r>
                      <a:r>
                        <a:rPr lang="en-US" sz="1800" dirty="0" smtClean="0"/>
                        <a:t>tate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Isomeric ratio, </a:t>
                      </a:r>
                      <a:r>
                        <a:rPr lang="en-US" sz="1800" b="0" i="1" dirty="0" smtClean="0">
                          <a:latin typeface="Helvetica"/>
                          <a:cs typeface="Helvetica"/>
                        </a:rPr>
                        <a:t>R</a:t>
                      </a:r>
                      <a:r>
                        <a:rPr lang="en-US" sz="1800" b="0" i="1" baseline="-25000" dirty="0" smtClean="0">
                          <a:latin typeface="Helvetica"/>
                          <a:cs typeface="Helvetica"/>
                        </a:rPr>
                        <a:t>I</a:t>
                      </a:r>
                      <a:r>
                        <a:rPr lang="en-US" sz="1800" dirty="0" smtClean="0"/>
                        <a:t> (%)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dirty="0" smtClean="0"/>
                        <a:t> (exp)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21.9(+1.2,-2.9)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(theory)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dirty="0" smtClean="0"/>
                        <a:t> (theory:</a:t>
                      </a:r>
                      <a:r>
                        <a:rPr lang="en-US" sz="1800" baseline="0" dirty="0" smtClean="0"/>
                        <a:t> 5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baseline="0" dirty="0" smtClean="0"/>
                        <a:t>, 7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baseline="0" dirty="0" smtClean="0"/>
                        <a:t>, 8</a:t>
                      </a:r>
                      <a:r>
                        <a:rPr lang="en-US" sz="1800" baseline="30000" dirty="0" smtClean="0"/>
                        <a:t>+</a:t>
                      </a:r>
                      <a:r>
                        <a:rPr lang="en-US" sz="1800" baseline="0" dirty="0" smtClean="0"/>
                        <a:t>, 10</a:t>
                      </a:r>
                      <a:r>
                        <a:rPr lang="en-US" sz="1800" baseline="30000" dirty="0" smtClean="0"/>
                        <a:t>+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 smtClean="0"/>
                    </a:p>
                  </a:txBody>
                  <a:tcP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18.8 </a:t>
                      </a:r>
                      <a:r>
                        <a:rPr lang="en-US" sz="1800" b="0" dirty="0" smtClean="0">
                          <a:solidFill>
                            <a:srgbClr val="008000"/>
                          </a:solidFill>
                        </a:rPr>
                        <a:t>[Unobserved feeding?]</a:t>
                      </a:r>
                      <a:endParaRPr lang="en-US" sz="1800" b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+</a:t>
                      </a:r>
                      <a:r>
                        <a:rPr lang="en-US" sz="1800" dirty="0" smtClean="0"/>
                        <a:t> (exp)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3.1(+1.0,-1.2)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+</a:t>
                      </a:r>
                      <a:r>
                        <a:rPr lang="en-US" sz="1800" dirty="0" smtClean="0"/>
                        <a:t> (theory)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4.7 </a:t>
                      </a:r>
                      <a:r>
                        <a:rPr lang="en-US" sz="1800" b="0" dirty="0" smtClean="0">
                          <a:solidFill>
                            <a:srgbClr val="008000"/>
                          </a:solidFill>
                        </a:rPr>
                        <a:t>[Differential cutting</a:t>
                      </a:r>
                      <a:r>
                        <a:rPr lang="en-US" sz="1800" b="0" baseline="0" dirty="0" smtClean="0">
                          <a:solidFill>
                            <a:srgbClr val="008000"/>
                          </a:solidFill>
                        </a:rPr>
                        <a:t> by slit?]</a:t>
                      </a:r>
                      <a:endParaRPr lang="en-US" sz="1800" b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944E-7BE2-3D4E-9F3A-4ED833057EF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7605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926138" algn="l"/>
              </a:tabLst>
            </a:pPr>
            <a:r>
              <a:rPr lang="en-US" dirty="0" smtClean="0"/>
              <a:t>PRC </a:t>
            </a:r>
            <a:r>
              <a:rPr lang="en-US" u="sng" dirty="0" smtClean="0"/>
              <a:t>78</a:t>
            </a:r>
            <a:r>
              <a:rPr lang="en-US" dirty="0" smtClean="0"/>
              <a:t>, 061302 (2008); Int. J. Mod. Phys. E </a:t>
            </a:r>
            <a:r>
              <a:rPr lang="en-US" u="sng" dirty="0" smtClean="0"/>
              <a:t>18</a:t>
            </a:r>
            <a:r>
              <a:rPr lang="en-US" dirty="0" smtClean="0"/>
              <a:t>, 1002 (2008); </a:t>
            </a:r>
          </a:p>
          <a:p>
            <a:pPr>
              <a:tabLst>
                <a:tab pos="5926138" algn="l"/>
              </a:tabLst>
            </a:pPr>
            <a:r>
              <a:rPr lang="en-US" dirty="0" smtClean="0"/>
              <a:t>PRC </a:t>
            </a:r>
            <a:r>
              <a:rPr lang="en-US" u="sng" dirty="0" smtClean="0"/>
              <a:t>80</a:t>
            </a:r>
            <a:r>
              <a:rPr lang="en-US" dirty="0" smtClean="0"/>
              <a:t>, 064608 (2009)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1931173"/>
            <a:ext cx="43180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/>
              <a:buChar char="•"/>
            </a:pPr>
            <a:r>
              <a:rPr lang="en-US" sz="2400" dirty="0" smtClean="0"/>
              <a:t>Unobserved feeding?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Cuts on momentum, affects high-spin states?</a:t>
            </a:r>
            <a:endParaRPr lang="en-US" sz="2400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192287" y="1271934"/>
          <a:ext cx="3308350" cy="1074738"/>
        </p:xfrm>
        <a:graphic>
          <a:graphicData uri="http://schemas.openxmlformats.org/presentationml/2006/ole">
            <p:oleObj spid="_x0000_s39938" name="Equation" r:id="rId4" imgW="1562100" imgH="5080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568950" y="2308238"/>
          <a:ext cx="1774825" cy="860425"/>
        </p:xfrm>
        <a:graphic>
          <a:graphicData uri="http://schemas.openxmlformats.org/presentationml/2006/ole">
            <p:oleObj spid="_x0000_s39939" name="Equation" r:id="rId5" imgW="838200" imgH="406400" progId="Equation.3">
              <p:embed/>
            </p:oleObj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208</a:t>
            </a:r>
            <a:r>
              <a:rPr lang="en-US" dirty="0" smtClean="0"/>
              <a:t>Pb(-2p): Isomeric ratios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4024" y="9698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/>
            <a:r>
              <a:rPr lang="en-US" sz="2400" u="sng" dirty="0" smtClean="0"/>
              <a:t>Reasonable agreement once feeding is included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rrey1">
  <a:themeElements>
    <a:clrScheme name="Custom 4">
      <a:dk1>
        <a:sysClr val="windowText" lastClr="000000"/>
      </a:dk1>
      <a:lt1>
        <a:sysClr val="window" lastClr="FFFFFF"/>
      </a:lt1>
      <a:dk2>
        <a:srgbClr val="0A2653"/>
      </a:dk2>
      <a:lt2>
        <a:srgbClr val="A78918"/>
      </a:lt2>
      <a:accent1>
        <a:srgbClr val="0A2653"/>
      </a:accent1>
      <a:accent2>
        <a:srgbClr val="A78918"/>
      </a:accent2>
      <a:accent3>
        <a:srgbClr val="9BBB59"/>
      </a:accent3>
      <a:accent4>
        <a:srgbClr val="8064A2"/>
      </a:accent4>
      <a:accent5>
        <a:srgbClr val="4BACC6"/>
      </a:accent5>
      <a:accent6>
        <a:srgbClr val="A09794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surrey1.potx</Template>
  <TotalTime>1451</TotalTime>
  <Words>1548</Words>
  <Application>Microsoft Macintosh PowerPoint</Application>
  <PresentationFormat>On-screen Show (4:3)</PresentationFormat>
  <Paragraphs>257</Paragraphs>
  <Slides>17</Slides>
  <Notes>12</Notes>
  <HiddenSlides>4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surrey1</vt:lpstr>
      <vt:lpstr>Equation</vt:lpstr>
      <vt:lpstr>Nucleon knockout reactions  with heavy nuclei</vt:lpstr>
      <vt:lpstr>Nucleon knockout reactions</vt:lpstr>
      <vt:lpstr>Knockout in heavy nuclei</vt:lpstr>
      <vt:lpstr>Two-nucleon knockout</vt:lpstr>
      <vt:lpstr>Residue momentum distributions</vt:lpstr>
      <vt:lpstr>208Pb(-2p) [0h11/2]2 Distribution</vt:lpstr>
      <vt:lpstr>Sensitivity to underlying structure</vt:lpstr>
      <vt:lpstr>208Pb(-2p): RISING Isomer Decay</vt:lpstr>
      <vt:lpstr>208Pb(-2p): Isomeric ratios</vt:lpstr>
      <vt:lpstr>206Hg differential isomeric ratios</vt:lpstr>
      <vt:lpstr>Conclusions/Further work</vt:lpstr>
      <vt:lpstr>208Pb(-1p): test case?</vt:lpstr>
      <vt:lpstr>Slide 13</vt:lpstr>
      <vt:lpstr>RISING: Isomer decay spectroscopy</vt:lpstr>
      <vt:lpstr>208Pb(-2p): Thresholds</vt:lpstr>
      <vt:lpstr>Overview</vt:lpstr>
      <vt:lpstr>206Hg momentum distributions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Nucleon knockout from heavy nuclei</dc:title>
  <dc:creator>Edward Simpson</dc:creator>
  <cp:lastModifiedBy>Edward Simpson</cp:lastModifiedBy>
  <cp:revision>106</cp:revision>
  <dcterms:created xsi:type="dcterms:W3CDTF">2011-01-12T13:43:25Z</dcterms:created>
  <dcterms:modified xsi:type="dcterms:W3CDTF">2011-01-12T14:45:08Z</dcterms:modified>
</cp:coreProperties>
</file>