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72" r:id="rId3"/>
    <p:sldId id="261" r:id="rId4"/>
    <p:sldId id="270" r:id="rId5"/>
    <p:sldId id="271" r:id="rId6"/>
    <p:sldId id="263" r:id="rId7"/>
    <p:sldId id="269" r:id="rId8"/>
    <p:sldId id="301" r:id="rId9"/>
    <p:sldId id="286" r:id="rId10"/>
    <p:sldId id="276" r:id="rId11"/>
    <p:sldId id="277" r:id="rId12"/>
    <p:sldId id="283" r:id="rId13"/>
    <p:sldId id="288" r:id="rId14"/>
    <p:sldId id="289" r:id="rId15"/>
    <p:sldId id="290" r:id="rId16"/>
    <p:sldId id="291" r:id="rId17"/>
    <p:sldId id="295" r:id="rId18"/>
    <p:sldId id="294" r:id="rId19"/>
    <p:sldId id="299" r:id="rId20"/>
    <p:sldId id="265" r:id="rId21"/>
    <p:sldId id="266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94718" autoAdjust="0"/>
  </p:normalViewPr>
  <p:slideViewPr>
    <p:cSldViewPr>
      <p:cViewPr varScale="1">
        <p:scale>
          <a:sx n="55" d="100"/>
          <a:sy n="55" d="100"/>
        </p:scale>
        <p:origin x="-9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278E8F5-898B-40B3-A0DD-9EDA985511AB}" type="datetimeFigureOut">
              <a:rPr lang="de-DE"/>
              <a:pPr>
                <a:defRPr/>
              </a:pPr>
              <a:t>13.01.2011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A65B38-4AA1-45DE-9B60-860F90626B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755C01-415D-42B3-95EB-22FBAFBEF2FC}" type="slidenum">
              <a:rPr lang="en-GB" smtClean="0">
                <a:latin typeface="Arial" charset="0"/>
              </a:rPr>
              <a:pPr/>
              <a:t>12</a:t>
            </a:fld>
            <a:endParaRPr lang="en-GB" smtClean="0">
              <a:latin typeface="Arial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2833B0-A003-4F5F-9376-5B75E701A5B6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93EC-3967-407C-AA17-745F30D562AA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125C-92E5-4C30-A417-35B3D63CDB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72AC-1977-42B4-BAE4-8EC82B0AF106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BF2-C1E5-48F5-8975-69F75717B8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FB02-B044-462D-944F-881ABD98876C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D1BD-4B62-4C90-916D-025F25C091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3AA1-4FC4-4DDE-85B3-AB06EF4B67F4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B498-E14C-4C36-BB18-38D6B12D73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EAF8-122E-46C6-ABC4-F39F97AAE54F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4206-EBCB-442A-A025-3CDEA43265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823B-7359-46B3-A93B-F0EC79070EA3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9EA6-9D58-42C7-A8F4-61E1E69EF4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683B-D2C7-4982-AEC7-29CE9622980B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04C18-F6FA-4EF6-A72E-9464B21597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BE02-1EC3-4315-8469-576AEF9977B6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20DC-6DA5-497A-AF73-0C906F8C89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5004-5A5C-4173-81EB-2A2A40F82E61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4989-C91E-414C-A169-458C819C2F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C1A0-1ADF-420A-B18C-83563AF5C8FF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FEFC-2FD4-48EB-A3AD-58B76FC6E9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B426-46D7-4E69-A6BB-5842C327625E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4F32-D4C4-4A5D-8ED7-7722884459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60C579-01A4-4163-A446-99A4581814BF}" type="datetimeFigureOut">
              <a:rPr lang="de-DE"/>
              <a:pPr>
                <a:defRPr/>
              </a:pPr>
              <a:t>13.01.2011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5FEDBD-809A-4DEF-A686-944C5A2953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3"/>
          <p:cNvSpPr>
            <a:spLocks noGrp="1"/>
          </p:cNvSpPr>
          <p:nvPr>
            <p:ph type="ctrTitle"/>
          </p:nvPr>
        </p:nvSpPr>
        <p:spPr>
          <a:xfrm>
            <a:off x="428625" y="1428750"/>
            <a:ext cx="8143875" cy="1470025"/>
          </a:xfrm>
        </p:spPr>
        <p:txBody>
          <a:bodyPr/>
          <a:lstStyle/>
          <a:p>
            <a:r>
              <a:rPr lang="en-US" smtClean="0"/>
              <a:t>Isomeric states in </a:t>
            </a:r>
            <a:r>
              <a:rPr lang="en-US" baseline="30000" smtClean="0"/>
              <a:t>98</a:t>
            </a:r>
            <a:r>
              <a:rPr lang="en-US" smtClean="0"/>
              <a:t>Cd and </a:t>
            </a:r>
            <a:r>
              <a:rPr lang="en-US" baseline="30000" smtClean="0"/>
              <a:t>98</a:t>
            </a:r>
            <a:r>
              <a:rPr lang="en-US" smtClean="0"/>
              <a:t>Ag</a:t>
            </a:r>
            <a:endParaRPr lang="de-DE" smtClean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428750" y="28575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Andrey Blazhev</a:t>
            </a:r>
          </a:p>
          <a:p>
            <a:pPr>
              <a:defRPr/>
            </a:pPr>
            <a:r>
              <a:rPr lang="de-DE" smtClean="0">
                <a:solidFill>
                  <a:schemeClr val="tx2">
                    <a:lumMod val="75000"/>
                  </a:schemeClr>
                </a:solidFill>
              </a:rPr>
              <a:t>University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Cologne</a:t>
            </a:r>
          </a:p>
        </p:txBody>
      </p:sp>
      <p:sp>
        <p:nvSpPr>
          <p:cNvPr id="3076" name="Textfeld 3"/>
          <p:cNvSpPr txBox="1">
            <a:spLocks noChangeArrowheads="1"/>
          </p:cNvSpPr>
          <p:nvPr/>
        </p:nvSpPr>
        <p:spPr bwMode="auto">
          <a:xfrm>
            <a:off x="2628900" y="5929313"/>
            <a:ext cx="415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PRESPEC Decay Physics Workshop</a:t>
            </a:r>
            <a:endParaRPr lang="en-US"/>
          </a:p>
          <a:p>
            <a:pPr algn="ctr"/>
            <a:r>
              <a:rPr lang="en-US" b="1"/>
              <a:t>12-13  January 2011, Brighton, UK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333375"/>
            <a:ext cx="4749801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el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en-US" sz="4000" baseline="30000" smtClean="0"/>
              <a:t>98</a:t>
            </a:r>
            <a:r>
              <a:rPr lang="en-US" sz="4000" smtClean="0"/>
              <a:t>Cd high-energy level scheme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575" y="765175"/>
            <a:ext cx="4689475" cy="5543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5" name="Rechteck 4"/>
          <p:cNvSpPr>
            <a:spLocks noChangeArrowheads="1"/>
          </p:cNvSpPr>
          <p:nvPr/>
        </p:nvSpPr>
        <p:spPr bwMode="auto">
          <a:xfrm>
            <a:off x="395288" y="6434138"/>
            <a:ext cx="3709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 A. B. et al., Phys. Rev. C 69, 064304(2004) 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2771775" y="2852738"/>
            <a:ext cx="3600450" cy="9159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Preliminary:</a:t>
            </a:r>
          </a:p>
          <a:p>
            <a:r>
              <a:rPr lang="en-US">
                <a:solidFill>
                  <a:srgbClr val="000000"/>
                </a:solidFill>
              </a:rPr>
              <a:t>B(E4; 12</a:t>
            </a:r>
            <a:r>
              <a:rPr lang="en-US" baseline="30000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→ </a:t>
            </a:r>
            <a:r>
              <a:rPr lang="en-US">
                <a:solidFill>
                  <a:srgbClr val="000000"/>
                </a:solidFill>
              </a:rPr>
              <a:t>8</a:t>
            </a:r>
            <a:r>
              <a:rPr lang="en-US" baseline="30000">
                <a:solidFill>
                  <a:srgbClr val="000000"/>
                </a:solidFill>
              </a:rPr>
              <a:t> +</a:t>
            </a:r>
            <a:r>
              <a:rPr lang="en-US">
                <a:solidFill>
                  <a:srgbClr val="000000"/>
                </a:solidFill>
              </a:rPr>
              <a:t>)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=</a:t>
            </a:r>
            <a:r>
              <a:rPr lang="en-US">
                <a:solidFill>
                  <a:srgbClr val="000000"/>
                </a:solidFill>
              </a:rPr>
              <a:t> 3.0(10) W.u.</a:t>
            </a:r>
          </a:p>
          <a:p>
            <a:r>
              <a:rPr lang="en-US">
                <a:solidFill>
                  <a:srgbClr val="000000"/>
                </a:solidFill>
              </a:rPr>
              <a:t>B(E2; 12</a:t>
            </a:r>
            <a:r>
              <a:rPr lang="en-US" baseline="30000">
                <a:solidFill>
                  <a:srgbClr val="000000"/>
                </a:solidFill>
              </a:rPr>
              <a:t> +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→ </a:t>
            </a:r>
            <a:r>
              <a:rPr lang="en-US">
                <a:solidFill>
                  <a:srgbClr val="000000"/>
                </a:solidFill>
              </a:rPr>
              <a:t>10</a:t>
            </a:r>
            <a:r>
              <a:rPr lang="en-US" baseline="30000">
                <a:solidFill>
                  <a:srgbClr val="000000"/>
                </a:solidFill>
              </a:rPr>
              <a:t> +</a:t>
            </a:r>
            <a:r>
              <a:rPr lang="en-US">
                <a:solidFill>
                  <a:srgbClr val="000000"/>
                </a:solidFill>
              </a:rPr>
              <a:t>) = 2.1(13) W.u.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4284663" y="6372225"/>
            <a:ext cx="4859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A. B. </a:t>
            </a:r>
            <a:r>
              <a:rPr lang="en-US" i="1">
                <a:latin typeface="Calibri" pitchFamily="34" charset="0"/>
              </a:rPr>
              <a:t>et al., J. Phys.: Conf. Ser.  205 (2010) 012035.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-2071688" y="-26988"/>
            <a:ext cx="7796213" cy="1143001"/>
          </a:xfrm>
        </p:spPr>
        <p:txBody>
          <a:bodyPr/>
          <a:lstStyle/>
          <a:p>
            <a:r>
              <a:rPr lang="en-US" sz="4000" smtClean="0"/>
              <a:t>SM Calculations</a:t>
            </a:r>
          </a:p>
        </p:txBody>
      </p:sp>
      <p:pic>
        <p:nvPicPr>
          <p:cNvPr id="11267" name="Picture 6" descr="d:\Dokumente und Einstellungen\blazhev\Eigene Dateien\Documents\shell model\Hubert\98cd_pgd-new_gds_b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175"/>
            <a:ext cx="5335588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75" y="1071563"/>
            <a:ext cx="3565525" cy="4940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chemeClr val="tx1"/>
                </a:solidFill>
              </a:rPr>
              <a:t>● </a:t>
            </a: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LSSM-</a:t>
            </a:r>
            <a:r>
              <a:rPr lang="de-DE" b="1" dirty="0" err="1">
                <a:solidFill>
                  <a:schemeClr val="tx1"/>
                </a:solidFill>
                <a:latin typeface="Comic Sans MS" pitchFamily="66" charset="0"/>
              </a:rPr>
              <a:t>gds</a:t>
            </a: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   t=1,5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l-GR" b="1" dirty="0">
                <a:solidFill>
                  <a:schemeClr val="tx1"/>
                </a:solidFill>
              </a:rPr>
              <a:t> ν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de-DE" baseline="-25000">
                <a:solidFill>
                  <a:schemeClr val="tx1"/>
                </a:solidFill>
                <a:latin typeface="Comic Sans MS" pitchFamily="66" charset="0"/>
              </a:rPr>
              <a:t>9/2</a:t>
            </a:r>
            <a:r>
              <a:rPr lang="de-DE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baseline="-25000">
                <a:solidFill>
                  <a:schemeClr val="tx1"/>
                </a:solidFill>
                <a:latin typeface="Comic Sans MS" pitchFamily="66" charset="0"/>
              </a:rPr>
              <a:t>5/2</a:t>
            </a:r>
            <a:r>
              <a:rPr lang="de-DE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de-DE" baseline="-25000">
                <a:solidFill>
                  <a:schemeClr val="tx1"/>
                </a:solidFill>
                <a:latin typeface="Comic Sans MS" pitchFamily="66" charset="0"/>
              </a:rPr>
              <a:t>7/2</a:t>
            </a:r>
            <a:r>
              <a:rPr lang="de-DE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baseline="-25000">
                <a:solidFill>
                  <a:schemeClr val="tx1"/>
                </a:solidFill>
                <a:latin typeface="Comic Sans MS" pitchFamily="66" charset="0"/>
              </a:rPr>
              <a:t>3/2</a:t>
            </a:r>
            <a:r>
              <a:rPr lang="de-DE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de-DE" baseline="-25000">
                <a:solidFill>
                  <a:schemeClr val="tx1"/>
                </a:solidFill>
                <a:latin typeface="Comic Sans MS" pitchFamily="66" charset="0"/>
              </a:rPr>
              <a:t>1/2</a:t>
            </a:r>
          </a:p>
          <a:p>
            <a:pPr lvl="1">
              <a:spcBef>
                <a:spcPct val="50000"/>
              </a:spcBef>
              <a:defRPr/>
            </a:pPr>
            <a:endParaRPr lang="de-DE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chemeClr val="tx1"/>
                </a:solidFill>
              </a:rPr>
              <a:t>●  </a:t>
            </a: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SM-</a:t>
            </a:r>
            <a:r>
              <a:rPr lang="de-DE" b="1" dirty="0" err="1">
                <a:solidFill>
                  <a:schemeClr val="tx1"/>
                </a:solidFill>
                <a:latin typeface="Comic Sans MS" pitchFamily="66" charset="0"/>
              </a:rPr>
              <a:t>ph</a:t>
            </a: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de-DE" b="1" dirty="0" err="1">
                <a:solidFill>
                  <a:schemeClr val="tx1"/>
                </a:solidFill>
                <a:latin typeface="Comic Sans MS" pitchFamily="66" charset="0"/>
              </a:rPr>
              <a:t>pgds</a:t>
            </a: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truncated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1p1h in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any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orbit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model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spaces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Comic Sans MS" pitchFamily="66" charset="0"/>
              </a:rPr>
              <a:t>pgdg</a:t>
            </a:r>
            <a:r>
              <a:rPr lang="de-DE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l-GR" b="1" dirty="0">
                <a:solidFill>
                  <a:schemeClr val="tx1"/>
                </a:solidFill>
              </a:rPr>
              <a:t> ν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3/2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f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5/2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1/2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9/2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5/2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7/2</a:t>
            </a:r>
            <a:r>
              <a:rPr lang="de-DE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de-DE" b="1" dirty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b="1" dirty="0" err="1">
                <a:solidFill>
                  <a:schemeClr val="tx1"/>
                </a:solidFill>
                <a:latin typeface="Comic Sans MS" pitchFamily="66" charset="0"/>
              </a:rPr>
              <a:t>pgndg</a:t>
            </a: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l-GR" b="1" dirty="0">
                <a:solidFill>
                  <a:schemeClr val="tx1"/>
                </a:solidFill>
              </a:rPr>
              <a:t> ν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3/2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f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5/2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1/2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9/2</a:t>
            </a:r>
            <a:r>
              <a:rPr lang="de-DE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5/2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de-DE" baseline="-25000" dirty="0">
                <a:solidFill>
                  <a:schemeClr val="tx1"/>
                </a:solidFill>
                <a:latin typeface="Comic Sans MS" pitchFamily="66" charset="0"/>
              </a:rPr>
              <a:t>7/2</a:t>
            </a:r>
          </a:p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TBME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from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OXBASH (SNA+GF)*</a:t>
            </a:r>
          </a:p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chemeClr val="tx1"/>
                </a:solidFill>
                <a:latin typeface="Comic Sans MS" pitchFamily="66" charset="0"/>
              </a:rPr>
              <a:t>SPE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tuned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baseline="30000" dirty="0">
                <a:solidFill>
                  <a:schemeClr val="tx1"/>
                </a:solidFill>
                <a:latin typeface="Comic Sans MS" pitchFamily="66" charset="0"/>
              </a:rPr>
              <a:t>100</a:t>
            </a:r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Sn </a:t>
            </a:r>
          </a:p>
        </p:txBody>
      </p:sp>
      <p:sp>
        <p:nvSpPr>
          <p:cNvPr id="11269" name="Rechteck 4"/>
          <p:cNvSpPr>
            <a:spLocks noChangeArrowheads="1"/>
          </p:cNvSpPr>
          <p:nvPr/>
        </p:nvSpPr>
        <p:spPr bwMode="auto">
          <a:xfrm>
            <a:off x="3249613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 Calculations:           F. Nowacki                                H. Grawe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5364163" y="3644900"/>
            <a:ext cx="933450" cy="404813"/>
            <a:chOff x="3379" y="2296"/>
            <a:chExt cx="588" cy="255"/>
          </a:xfrm>
        </p:grpSpPr>
        <p:sp>
          <p:nvSpPr>
            <p:cNvPr id="12531" name="AutoShape 2"/>
            <p:cNvSpPr>
              <a:spLocks noChangeArrowheads="1"/>
            </p:cNvSpPr>
            <p:nvPr/>
          </p:nvSpPr>
          <p:spPr bwMode="auto">
            <a:xfrm>
              <a:off x="3379" y="2296"/>
              <a:ext cx="405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32" name="Group 3"/>
            <p:cNvGrpSpPr>
              <a:grpSpLocks/>
            </p:cNvGrpSpPr>
            <p:nvPr/>
          </p:nvGrpSpPr>
          <p:grpSpPr bwMode="auto">
            <a:xfrm>
              <a:off x="3379" y="2296"/>
              <a:ext cx="588" cy="252"/>
              <a:chOff x="3379" y="2296"/>
              <a:chExt cx="588" cy="252"/>
            </a:xfrm>
          </p:grpSpPr>
          <p:sp>
            <p:nvSpPr>
              <p:cNvPr id="12533" name="AutoShape 4"/>
              <p:cNvSpPr>
                <a:spLocks noChangeArrowheads="1"/>
              </p:cNvSpPr>
              <p:nvPr/>
            </p:nvSpPr>
            <p:spPr bwMode="auto">
              <a:xfrm>
                <a:off x="3379" y="2296"/>
                <a:ext cx="402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34" name="Group 5"/>
              <p:cNvGrpSpPr>
                <a:grpSpLocks/>
              </p:cNvGrpSpPr>
              <p:nvPr/>
            </p:nvGrpSpPr>
            <p:grpSpPr bwMode="auto">
              <a:xfrm>
                <a:off x="3379" y="2296"/>
                <a:ext cx="588" cy="249"/>
                <a:chOff x="3379" y="2296"/>
                <a:chExt cx="588" cy="249"/>
              </a:xfrm>
            </p:grpSpPr>
            <p:sp>
              <p:nvSpPr>
                <p:cNvPr id="12535" name="AutoShape 6"/>
                <p:cNvSpPr>
                  <a:spLocks noChangeArrowheads="1"/>
                </p:cNvSpPr>
                <p:nvPr/>
              </p:nvSpPr>
              <p:spPr bwMode="auto">
                <a:xfrm>
                  <a:off x="3379" y="2296"/>
                  <a:ext cx="399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36" name="Group 7"/>
                <p:cNvGrpSpPr>
                  <a:grpSpLocks/>
                </p:cNvGrpSpPr>
                <p:nvPr/>
              </p:nvGrpSpPr>
              <p:grpSpPr bwMode="auto">
                <a:xfrm>
                  <a:off x="3379" y="2296"/>
                  <a:ext cx="588" cy="246"/>
                  <a:chOff x="3379" y="2296"/>
                  <a:chExt cx="588" cy="246"/>
                </a:xfrm>
              </p:grpSpPr>
              <p:sp>
                <p:nvSpPr>
                  <p:cNvPr id="12537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2296"/>
                    <a:ext cx="397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53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379" y="2296"/>
                    <a:ext cx="588" cy="246"/>
                    <a:chOff x="3379" y="2296"/>
                    <a:chExt cx="588" cy="246"/>
                  </a:xfrm>
                </p:grpSpPr>
                <p:sp>
                  <p:nvSpPr>
                    <p:cNvPr id="12539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9" y="2296"/>
                      <a:ext cx="396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540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9" y="2298"/>
                      <a:ext cx="588" cy="244"/>
                      <a:chOff x="3379" y="2298"/>
                      <a:chExt cx="588" cy="244"/>
                    </a:xfrm>
                  </p:grpSpPr>
                  <p:sp>
                    <p:nvSpPr>
                      <p:cNvPr id="12541" name="AutoShap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2298"/>
                        <a:ext cx="396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42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87" y="2298"/>
                        <a:ext cx="580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13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- 15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291" name="Line 14"/>
          <p:cNvSpPr>
            <a:spLocks noChangeShapeType="1"/>
          </p:cNvSpPr>
          <p:nvPr/>
        </p:nvSpPr>
        <p:spPr bwMode="auto">
          <a:xfrm>
            <a:off x="3571875" y="2133600"/>
            <a:ext cx="936625" cy="1588"/>
          </a:xfrm>
          <a:prstGeom prst="line">
            <a:avLst/>
          </a:prstGeom>
          <a:noFill/>
          <a:ln w="3168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15"/>
          <p:cNvSpPr>
            <a:spLocks noChangeShapeType="1"/>
          </p:cNvSpPr>
          <p:nvPr/>
        </p:nvSpPr>
        <p:spPr bwMode="auto">
          <a:xfrm>
            <a:off x="3571875" y="4941888"/>
            <a:ext cx="901700" cy="1587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AutoShape 16"/>
          <p:cNvSpPr>
            <a:spLocks noChangeArrowheads="1"/>
          </p:cNvSpPr>
          <p:nvPr/>
        </p:nvSpPr>
        <p:spPr bwMode="auto">
          <a:xfrm>
            <a:off x="3429000" y="3905250"/>
            <a:ext cx="669925" cy="404813"/>
          </a:xfrm>
          <a:prstGeom prst="roundRect">
            <a:avLst>
              <a:gd name="adj" fmla="val 35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4" name="Group 17"/>
          <p:cNvGrpSpPr>
            <a:grpSpLocks/>
          </p:cNvGrpSpPr>
          <p:nvPr/>
        </p:nvGrpSpPr>
        <p:grpSpPr bwMode="auto">
          <a:xfrm>
            <a:off x="3643313" y="5013325"/>
            <a:ext cx="731837" cy="439738"/>
            <a:chOff x="2295" y="3158"/>
            <a:chExt cx="461" cy="277"/>
          </a:xfrm>
        </p:grpSpPr>
        <p:sp>
          <p:nvSpPr>
            <p:cNvPr id="12523" name="AutoShape 18"/>
            <p:cNvSpPr>
              <a:spLocks noChangeArrowheads="1"/>
            </p:cNvSpPr>
            <p:nvPr/>
          </p:nvSpPr>
          <p:spPr bwMode="auto">
            <a:xfrm>
              <a:off x="2295" y="3158"/>
              <a:ext cx="420" cy="254"/>
            </a:xfrm>
            <a:prstGeom prst="roundRect">
              <a:avLst>
                <a:gd name="adj" fmla="val 35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24" name="Group 19"/>
            <p:cNvGrpSpPr>
              <a:grpSpLocks/>
            </p:cNvGrpSpPr>
            <p:nvPr/>
          </p:nvGrpSpPr>
          <p:grpSpPr bwMode="auto">
            <a:xfrm>
              <a:off x="2296" y="3158"/>
              <a:ext cx="460" cy="277"/>
              <a:chOff x="2296" y="3158"/>
              <a:chExt cx="460" cy="277"/>
            </a:xfrm>
          </p:grpSpPr>
          <p:sp>
            <p:nvSpPr>
              <p:cNvPr id="12525" name="AutoShape 20"/>
              <p:cNvSpPr>
                <a:spLocks noChangeArrowheads="1"/>
              </p:cNvSpPr>
              <p:nvPr/>
            </p:nvSpPr>
            <p:spPr bwMode="auto">
              <a:xfrm>
                <a:off x="2296" y="3158"/>
                <a:ext cx="417" cy="252"/>
              </a:xfrm>
              <a:prstGeom prst="roundRect">
                <a:avLst>
                  <a:gd name="adj" fmla="val 36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26" name="Group 21"/>
              <p:cNvGrpSpPr>
                <a:grpSpLocks/>
              </p:cNvGrpSpPr>
              <p:nvPr/>
            </p:nvGrpSpPr>
            <p:grpSpPr bwMode="auto">
              <a:xfrm>
                <a:off x="2297" y="3158"/>
                <a:ext cx="459" cy="277"/>
                <a:chOff x="2297" y="3158"/>
                <a:chExt cx="459" cy="277"/>
              </a:xfrm>
            </p:grpSpPr>
            <p:sp>
              <p:nvSpPr>
                <p:cNvPr id="12527" name="AutoShape 22"/>
                <p:cNvSpPr>
                  <a:spLocks noChangeArrowheads="1"/>
                </p:cNvSpPr>
                <p:nvPr/>
              </p:nvSpPr>
              <p:spPr bwMode="auto">
                <a:xfrm>
                  <a:off x="2297" y="3158"/>
                  <a:ext cx="416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28" name="Group 23"/>
                <p:cNvGrpSpPr>
                  <a:grpSpLocks/>
                </p:cNvGrpSpPr>
                <p:nvPr/>
              </p:nvGrpSpPr>
              <p:grpSpPr bwMode="auto">
                <a:xfrm>
                  <a:off x="2297" y="3158"/>
                  <a:ext cx="459" cy="277"/>
                  <a:chOff x="2297" y="3158"/>
                  <a:chExt cx="459" cy="277"/>
                </a:xfrm>
              </p:grpSpPr>
              <p:sp>
                <p:nvSpPr>
                  <p:cNvPr id="12529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2297" y="3158"/>
                    <a:ext cx="415" cy="249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30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2308" y="3158"/>
                    <a:ext cx="449" cy="278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hangingPunct="0">
                      <a:lnSpc>
                        <a:spcPct val="95000"/>
                      </a:lnSpc>
                      <a:buSzPct val="45000"/>
                      <a:buFont typeface="Wingdings" pitchFamily="2" charset="2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2400" baseline="300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98</a:t>
                    </a:r>
                    <a:r>
                      <a:rPr lang="en-GB" sz="240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Cd</a:t>
                    </a:r>
                  </a:p>
                </p:txBody>
              </p:sp>
            </p:grpSp>
          </p:grpSp>
        </p:grpSp>
      </p:grpSp>
      <p:sp>
        <p:nvSpPr>
          <p:cNvPr id="12295" name="Line 26"/>
          <p:cNvSpPr>
            <a:spLocks noChangeShapeType="1"/>
          </p:cNvSpPr>
          <p:nvPr/>
        </p:nvSpPr>
        <p:spPr bwMode="auto">
          <a:xfrm>
            <a:off x="5310188" y="5876925"/>
            <a:ext cx="806450" cy="6350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296" name="Group 27"/>
          <p:cNvGrpSpPr>
            <a:grpSpLocks/>
          </p:cNvGrpSpPr>
          <p:nvPr/>
        </p:nvGrpSpPr>
        <p:grpSpPr bwMode="auto">
          <a:xfrm>
            <a:off x="5354638" y="5949950"/>
            <a:ext cx="781050" cy="439738"/>
            <a:chOff x="3373" y="3748"/>
            <a:chExt cx="492" cy="277"/>
          </a:xfrm>
        </p:grpSpPr>
        <p:sp>
          <p:nvSpPr>
            <p:cNvPr id="12511" name="AutoShape 28"/>
            <p:cNvSpPr>
              <a:spLocks noChangeArrowheads="1"/>
            </p:cNvSpPr>
            <p:nvPr/>
          </p:nvSpPr>
          <p:spPr bwMode="auto">
            <a:xfrm>
              <a:off x="3373" y="3748"/>
              <a:ext cx="493" cy="258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12" name="Group 29"/>
            <p:cNvGrpSpPr>
              <a:grpSpLocks/>
            </p:cNvGrpSpPr>
            <p:nvPr/>
          </p:nvGrpSpPr>
          <p:grpSpPr bwMode="auto">
            <a:xfrm>
              <a:off x="3373" y="3748"/>
              <a:ext cx="478" cy="277"/>
              <a:chOff x="3373" y="3748"/>
              <a:chExt cx="478" cy="277"/>
            </a:xfrm>
          </p:grpSpPr>
          <p:sp>
            <p:nvSpPr>
              <p:cNvPr id="12513" name="AutoShape 30"/>
              <p:cNvSpPr>
                <a:spLocks noChangeArrowheads="1"/>
              </p:cNvSpPr>
              <p:nvPr/>
            </p:nvSpPr>
            <p:spPr bwMode="auto">
              <a:xfrm>
                <a:off x="3373" y="3748"/>
                <a:ext cx="479" cy="246"/>
              </a:xfrm>
              <a:prstGeom prst="roundRect">
                <a:avLst>
                  <a:gd name="adj" fmla="val 37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14" name="Group 31"/>
              <p:cNvGrpSpPr>
                <a:grpSpLocks/>
              </p:cNvGrpSpPr>
              <p:nvPr/>
            </p:nvGrpSpPr>
            <p:grpSpPr bwMode="auto">
              <a:xfrm>
                <a:off x="3373" y="3748"/>
                <a:ext cx="474" cy="277"/>
                <a:chOff x="3373" y="3748"/>
                <a:chExt cx="474" cy="277"/>
              </a:xfrm>
            </p:grpSpPr>
            <p:sp>
              <p:nvSpPr>
                <p:cNvPr id="1251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73" y="3748"/>
                  <a:ext cx="475" cy="244"/>
                </a:xfrm>
                <a:prstGeom prst="roundRect">
                  <a:avLst>
                    <a:gd name="adj" fmla="val 37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16" name="Group 33"/>
                <p:cNvGrpSpPr>
                  <a:grpSpLocks/>
                </p:cNvGrpSpPr>
                <p:nvPr/>
              </p:nvGrpSpPr>
              <p:grpSpPr bwMode="auto">
                <a:xfrm>
                  <a:off x="3373" y="3748"/>
                  <a:ext cx="472" cy="277"/>
                  <a:chOff x="3373" y="3748"/>
                  <a:chExt cx="472" cy="277"/>
                </a:xfrm>
              </p:grpSpPr>
              <p:sp>
                <p:nvSpPr>
                  <p:cNvPr id="12517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3373" y="3748"/>
                    <a:ext cx="473" cy="243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518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3373" y="3748"/>
                    <a:ext cx="471" cy="277"/>
                    <a:chOff x="3373" y="3748"/>
                    <a:chExt cx="471" cy="277"/>
                  </a:xfrm>
                </p:grpSpPr>
                <p:sp>
                  <p:nvSpPr>
                    <p:cNvPr id="12519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3" y="3748"/>
                      <a:ext cx="472" cy="242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520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3" y="3748"/>
                      <a:ext cx="471" cy="277"/>
                      <a:chOff x="3373" y="3748"/>
                      <a:chExt cx="471" cy="277"/>
                    </a:xfrm>
                  </p:grpSpPr>
                  <p:sp>
                    <p:nvSpPr>
                      <p:cNvPr id="12521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3" y="3748"/>
                        <a:ext cx="472" cy="240"/>
                      </a:xfrm>
                      <a:prstGeom prst="roundRect">
                        <a:avLst>
                          <a:gd name="adj" fmla="val 37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22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83" y="3748"/>
                        <a:ext cx="459" cy="278"/>
                      </a:xfrm>
                      <a:prstGeom prst="roundRect">
                        <a:avLst>
                          <a:gd name="adj" fmla="val 37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 sz="2400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98</a:t>
                        </a:r>
                        <a:r>
                          <a:rPr lang="en-GB" sz="24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Ag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297" name="Line 40"/>
          <p:cNvSpPr>
            <a:spLocks noChangeShapeType="1"/>
          </p:cNvSpPr>
          <p:nvPr/>
        </p:nvSpPr>
        <p:spPr bwMode="auto">
          <a:xfrm>
            <a:off x="3563938" y="2060575"/>
            <a:ext cx="936625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41"/>
          <p:cNvSpPr>
            <a:spLocks noChangeShapeType="1"/>
          </p:cNvSpPr>
          <p:nvPr/>
        </p:nvSpPr>
        <p:spPr bwMode="auto">
          <a:xfrm flipH="1">
            <a:off x="1544638" y="2060575"/>
            <a:ext cx="2093912" cy="431800"/>
          </a:xfrm>
          <a:prstGeom prst="line">
            <a:avLst/>
          </a:prstGeom>
          <a:noFill/>
          <a:ln w="28440" cap="rnd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299" name="Group 42"/>
          <p:cNvGrpSpPr>
            <a:grpSpLocks/>
          </p:cNvGrpSpPr>
          <p:nvPr/>
        </p:nvGrpSpPr>
        <p:grpSpPr bwMode="auto">
          <a:xfrm>
            <a:off x="3067050" y="4221163"/>
            <a:ext cx="503238" cy="404812"/>
            <a:chOff x="1932" y="2659"/>
            <a:chExt cx="317" cy="255"/>
          </a:xfrm>
        </p:grpSpPr>
        <p:sp>
          <p:nvSpPr>
            <p:cNvPr id="12499" name="AutoShape 43"/>
            <p:cNvSpPr>
              <a:spLocks noChangeArrowheads="1"/>
            </p:cNvSpPr>
            <p:nvPr/>
          </p:nvSpPr>
          <p:spPr bwMode="auto">
            <a:xfrm>
              <a:off x="1932" y="2659"/>
              <a:ext cx="318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00" name="Group 44"/>
            <p:cNvGrpSpPr>
              <a:grpSpLocks/>
            </p:cNvGrpSpPr>
            <p:nvPr/>
          </p:nvGrpSpPr>
          <p:grpSpPr bwMode="auto">
            <a:xfrm>
              <a:off x="1932" y="2659"/>
              <a:ext cx="314" cy="252"/>
              <a:chOff x="1932" y="2659"/>
              <a:chExt cx="314" cy="252"/>
            </a:xfrm>
          </p:grpSpPr>
          <p:sp>
            <p:nvSpPr>
              <p:cNvPr id="12501" name="AutoShape 45"/>
              <p:cNvSpPr>
                <a:spLocks noChangeArrowheads="1"/>
              </p:cNvSpPr>
              <p:nvPr/>
            </p:nvSpPr>
            <p:spPr bwMode="auto">
              <a:xfrm>
                <a:off x="1932" y="2659"/>
                <a:ext cx="315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02" name="Group 46"/>
              <p:cNvGrpSpPr>
                <a:grpSpLocks/>
              </p:cNvGrpSpPr>
              <p:nvPr/>
            </p:nvGrpSpPr>
            <p:grpSpPr bwMode="auto">
              <a:xfrm>
                <a:off x="1932" y="2659"/>
                <a:ext cx="312" cy="249"/>
                <a:chOff x="1932" y="2659"/>
                <a:chExt cx="312" cy="249"/>
              </a:xfrm>
            </p:grpSpPr>
            <p:sp>
              <p:nvSpPr>
                <p:cNvPr id="12503" name="AutoShape 47"/>
                <p:cNvSpPr>
                  <a:spLocks noChangeArrowheads="1"/>
                </p:cNvSpPr>
                <p:nvPr/>
              </p:nvSpPr>
              <p:spPr bwMode="auto">
                <a:xfrm>
                  <a:off x="1932" y="2659"/>
                  <a:ext cx="313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04" name="Group 48"/>
                <p:cNvGrpSpPr>
                  <a:grpSpLocks/>
                </p:cNvGrpSpPr>
                <p:nvPr/>
              </p:nvGrpSpPr>
              <p:grpSpPr bwMode="auto">
                <a:xfrm>
                  <a:off x="1932" y="2659"/>
                  <a:ext cx="311" cy="246"/>
                  <a:chOff x="1932" y="2659"/>
                  <a:chExt cx="311" cy="246"/>
                </a:xfrm>
              </p:grpSpPr>
              <p:sp>
                <p:nvSpPr>
                  <p:cNvPr id="12505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2659"/>
                    <a:ext cx="312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506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932" y="2659"/>
                    <a:ext cx="310" cy="246"/>
                    <a:chOff x="1932" y="2659"/>
                    <a:chExt cx="310" cy="246"/>
                  </a:xfrm>
                </p:grpSpPr>
                <p:sp>
                  <p:nvSpPr>
                    <p:cNvPr id="12507" name="AutoShap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2" y="2659"/>
                      <a:ext cx="311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508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2" y="2661"/>
                      <a:ext cx="310" cy="244"/>
                      <a:chOff x="1932" y="2661"/>
                      <a:chExt cx="310" cy="244"/>
                    </a:xfrm>
                  </p:grpSpPr>
                  <p:sp>
                    <p:nvSpPr>
                      <p:cNvPr id="12509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2" y="2661"/>
                        <a:ext cx="311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510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7" y="2661"/>
                        <a:ext cx="233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6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2300" name="Group 55"/>
          <p:cNvGrpSpPr>
            <a:grpSpLocks/>
          </p:cNvGrpSpPr>
          <p:nvPr/>
        </p:nvGrpSpPr>
        <p:grpSpPr bwMode="auto">
          <a:xfrm>
            <a:off x="4643438" y="2133600"/>
            <a:ext cx="641350" cy="404813"/>
            <a:chOff x="2925" y="1344"/>
            <a:chExt cx="404" cy="255"/>
          </a:xfrm>
        </p:grpSpPr>
        <p:sp>
          <p:nvSpPr>
            <p:cNvPr id="12487" name="AutoShape 56"/>
            <p:cNvSpPr>
              <a:spLocks noChangeArrowheads="1"/>
            </p:cNvSpPr>
            <p:nvPr/>
          </p:nvSpPr>
          <p:spPr bwMode="auto">
            <a:xfrm>
              <a:off x="2925" y="1344"/>
              <a:ext cx="405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88" name="Group 57"/>
            <p:cNvGrpSpPr>
              <a:grpSpLocks/>
            </p:cNvGrpSpPr>
            <p:nvPr/>
          </p:nvGrpSpPr>
          <p:grpSpPr bwMode="auto">
            <a:xfrm>
              <a:off x="2925" y="1344"/>
              <a:ext cx="401" cy="252"/>
              <a:chOff x="2925" y="1344"/>
              <a:chExt cx="401" cy="252"/>
            </a:xfrm>
          </p:grpSpPr>
          <p:sp>
            <p:nvSpPr>
              <p:cNvPr id="12489" name="AutoShape 58"/>
              <p:cNvSpPr>
                <a:spLocks noChangeArrowheads="1"/>
              </p:cNvSpPr>
              <p:nvPr/>
            </p:nvSpPr>
            <p:spPr bwMode="auto">
              <a:xfrm>
                <a:off x="2925" y="1344"/>
                <a:ext cx="402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90" name="Group 59"/>
              <p:cNvGrpSpPr>
                <a:grpSpLocks/>
              </p:cNvGrpSpPr>
              <p:nvPr/>
            </p:nvGrpSpPr>
            <p:grpSpPr bwMode="auto">
              <a:xfrm>
                <a:off x="2925" y="1344"/>
                <a:ext cx="398" cy="249"/>
                <a:chOff x="2925" y="1344"/>
                <a:chExt cx="398" cy="249"/>
              </a:xfrm>
            </p:grpSpPr>
            <p:sp>
              <p:nvSpPr>
                <p:cNvPr id="12491" name="AutoShape 60"/>
                <p:cNvSpPr>
                  <a:spLocks noChangeArrowheads="1"/>
                </p:cNvSpPr>
                <p:nvPr/>
              </p:nvSpPr>
              <p:spPr bwMode="auto">
                <a:xfrm>
                  <a:off x="2925" y="1344"/>
                  <a:ext cx="399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92" name="Group 61"/>
                <p:cNvGrpSpPr>
                  <a:grpSpLocks/>
                </p:cNvGrpSpPr>
                <p:nvPr/>
              </p:nvGrpSpPr>
              <p:grpSpPr bwMode="auto">
                <a:xfrm>
                  <a:off x="2925" y="1344"/>
                  <a:ext cx="396" cy="246"/>
                  <a:chOff x="2925" y="1344"/>
                  <a:chExt cx="396" cy="246"/>
                </a:xfrm>
              </p:grpSpPr>
              <p:sp>
                <p:nvSpPr>
                  <p:cNvPr id="12493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344"/>
                    <a:ext cx="397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94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925" y="1344"/>
                    <a:ext cx="395" cy="246"/>
                    <a:chOff x="2925" y="1344"/>
                    <a:chExt cx="395" cy="246"/>
                  </a:xfrm>
                </p:grpSpPr>
                <p:sp>
                  <p:nvSpPr>
                    <p:cNvPr id="12495" name="AutoShap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5" y="1344"/>
                      <a:ext cx="396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496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5" y="1346"/>
                      <a:ext cx="395" cy="244"/>
                      <a:chOff x="2925" y="1346"/>
                      <a:chExt cx="395" cy="244"/>
                    </a:xfrm>
                  </p:grpSpPr>
                  <p:sp>
                    <p:nvSpPr>
                      <p:cNvPr id="12497" name="AutoShap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5" y="1346"/>
                        <a:ext cx="396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98" name="AutoShap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9" y="1346"/>
                        <a:ext cx="305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FF"/>
                            </a:solidFill>
                            <a:latin typeface="Times New Roman" pitchFamily="18" charset="0"/>
                          </a:rPr>
                          <a:t>14</a:t>
                        </a:r>
                        <a:r>
                          <a:rPr lang="en-GB" baseline="30000">
                            <a:solidFill>
                              <a:srgbClr val="0000FF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01" name="Line 68"/>
          <p:cNvSpPr>
            <a:spLocks noChangeShapeType="1"/>
          </p:cNvSpPr>
          <p:nvPr/>
        </p:nvSpPr>
        <p:spPr bwMode="auto">
          <a:xfrm>
            <a:off x="3571875" y="4149725"/>
            <a:ext cx="8636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02" name="Group 69"/>
          <p:cNvGrpSpPr>
            <a:grpSpLocks/>
          </p:cNvGrpSpPr>
          <p:nvPr/>
        </p:nvGrpSpPr>
        <p:grpSpPr bwMode="auto">
          <a:xfrm>
            <a:off x="4716463" y="1628775"/>
            <a:ext cx="641350" cy="404813"/>
            <a:chOff x="2971" y="1026"/>
            <a:chExt cx="404" cy="255"/>
          </a:xfrm>
        </p:grpSpPr>
        <p:sp>
          <p:nvSpPr>
            <p:cNvPr id="12475" name="AutoShape 70"/>
            <p:cNvSpPr>
              <a:spLocks noChangeArrowheads="1"/>
            </p:cNvSpPr>
            <p:nvPr/>
          </p:nvSpPr>
          <p:spPr bwMode="auto">
            <a:xfrm>
              <a:off x="2971" y="1026"/>
              <a:ext cx="405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76" name="Group 71"/>
            <p:cNvGrpSpPr>
              <a:grpSpLocks/>
            </p:cNvGrpSpPr>
            <p:nvPr/>
          </p:nvGrpSpPr>
          <p:grpSpPr bwMode="auto">
            <a:xfrm>
              <a:off x="2971" y="1026"/>
              <a:ext cx="401" cy="252"/>
              <a:chOff x="2971" y="1026"/>
              <a:chExt cx="401" cy="252"/>
            </a:xfrm>
          </p:grpSpPr>
          <p:sp>
            <p:nvSpPr>
              <p:cNvPr id="12477" name="AutoShape 72"/>
              <p:cNvSpPr>
                <a:spLocks noChangeArrowheads="1"/>
              </p:cNvSpPr>
              <p:nvPr/>
            </p:nvSpPr>
            <p:spPr bwMode="auto">
              <a:xfrm>
                <a:off x="2971" y="1026"/>
                <a:ext cx="402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78" name="Group 73"/>
              <p:cNvGrpSpPr>
                <a:grpSpLocks/>
              </p:cNvGrpSpPr>
              <p:nvPr/>
            </p:nvGrpSpPr>
            <p:grpSpPr bwMode="auto">
              <a:xfrm>
                <a:off x="2971" y="1026"/>
                <a:ext cx="398" cy="249"/>
                <a:chOff x="2971" y="1026"/>
                <a:chExt cx="398" cy="249"/>
              </a:xfrm>
            </p:grpSpPr>
            <p:sp>
              <p:nvSpPr>
                <p:cNvPr id="12479" name="AutoShape 74"/>
                <p:cNvSpPr>
                  <a:spLocks noChangeArrowheads="1"/>
                </p:cNvSpPr>
                <p:nvPr/>
              </p:nvSpPr>
              <p:spPr bwMode="auto">
                <a:xfrm>
                  <a:off x="2971" y="1026"/>
                  <a:ext cx="399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80" name="Group 75"/>
                <p:cNvGrpSpPr>
                  <a:grpSpLocks/>
                </p:cNvGrpSpPr>
                <p:nvPr/>
              </p:nvGrpSpPr>
              <p:grpSpPr bwMode="auto">
                <a:xfrm>
                  <a:off x="2971" y="1026"/>
                  <a:ext cx="396" cy="246"/>
                  <a:chOff x="2971" y="1026"/>
                  <a:chExt cx="396" cy="246"/>
                </a:xfrm>
              </p:grpSpPr>
              <p:sp>
                <p:nvSpPr>
                  <p:cNvPr id="12481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026"/>
                    <a:ext cx="397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8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971" y="1026"/>
                    <a:ext cx="395" cy="246"/>
                    <a:chOff x="2971" y="1026"/>
                    <a:chExt cx="395" cy="246"/>
                  </a:xfrm>
                </p:grpSpPr>
                <p:sp>
                  <p:nvSpPr>
                    <p:cNvPr id="12483" name="AutoShap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1026"/>
                      <a:ext cx="396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484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1" y="1028"/>
                      <a:ext cx="395" cy="244"/>
                      <a:chOff x="2971" y="1028"/>
                      <a:chExt cx="395" cy="244"/>
                    </a:xfrm>
                  </p:grpSpPr>
                  <p:sp>
                    <p:nvSpPr>
                      <p:cNvPr id="12485" name="AutoShap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1" y="1028"/>
                        <a:ext cx="396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86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5" y="1028"/>
                        <a:ext cx="305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12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03" name="Line 82"/>
          <p:cNvSpPr>
            <a:spLocks noChangeShapeType="1"/>
          </p:cNvSpPr>
          <p:nvPr/>
        </p:nvSpPr>
        <p:spPr bwMode="auto">
          <a:xfrm>
            <a:off x="3859213" y="2060575"/>
            <a:ext cx="1587" cy="20891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Text Box 83"/>
          <p:cNvSpPr txBox="1">
            <a:spLocks noChangeArrowheads="1"/>
          </p:cNvSpPr>
          <p:nvPr/>
        </p:nvSpPr>
        <p:spPr bwMode="auto">
          <a:xfrm>
            <a:off x="3462338" y="3567113"/>
            <a:ext cx="460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E4</a:t>
            </a:r>
          </a:p>
        </p:txBody>
      </p:sp>
      <p:sp>
        <p:nvSpPr>
          <p:cNvPr id="12305" name="Line 84"/>
          <p:cNvSpPr>
            <a:spLocks noChangeShapeType="1"/>
          </p:cNvSpPr>
          <p:nvPr/>
        </p:nvSpPr>
        <p:spPr bwMode="auto">
          <a:xfrm>
            <a:off x="5292725" y="4221163"/>
            <a:ext cx="757238" cy="1587"/>
          </a:xfrm>
          <a:prstGeom prst="line">
            <a:avLst/>
          </a:prstGeom>
          <a:noFill/>
          <a:ln w="3168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85"/>
          <p:cNvSpPr>
            <a:spLocks noChangeShapeType="1"/>
          </p:cNvSpPr>
          <p:nvPr/>
        </p:nvSpPr>
        <p:spPr bwMode="auto">
          <a:xfrm>
            <a:off x="6667500" y="4435475"/>
            <a:ext cx="803275" cy="1588"/>
          </a:xfrm>
          <a:prstGeom prst="line">
            <a:avLst/>
          </a:prstGeom>
          <a:noFill/>
          <a:ln w="3168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07" name="Group 86"/>
          <p:cNvGrpSpPr>
            <a:grpSpLocks/>
          </p:cNvGrpSpPr>
          <p:nvPr/>
        </p:nvGrpSpPr>
        <p:grpSpPr bwMode="auto">
          <a:xfrm>
            <a:off x="827088" y="3343275"/>
            <a:ext cx="1066800" cy="442913"/>
            <a:chOff x="521" y="2106"/>
            <a:chExt cx="672" cy="279"/>
          </a:xfrm>
        </p:grpSpPr>
        <p:sp>
          <p:nvSpPr>
            <p:cNvPr id="12463" name="AutoShape 87"/>
            <p:cNvSpPr>
              <a:spLocks noChangeArrowheads="1"/>
            </p:cNvSpPr>
            <p:nvPr/>
          </p:nvSpPr>
          <p:spPr bwMode="auto">
            <a:xfrm>
              <a:off x="521" y="2106"/>
              <a:ext cx="405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64" name="Group 88"/>
            <p:cNvGrpSpPr>
              <a:grpSpLocks/>
            </p:cNvGrpSpPr>
            <p:nvPr/>
          </p:nvGrpSpPr>
          <p:grpSpPr bwMode="auto">
            <a:xfrm>
              <a:off x="521" y="2106"/>
              <a:ext cx="672" cy="279"/>
              <a:chOff x="521" y="2106"/>
              <a:chExt cx="672" cy="279"/>
            </a:xfrm>
          </p:grpSpPr>
          <p:sp>
            <p:nvSpPr>
              <p:cNvPr id="12465" name="AutoShape 89"/>
              <p:cNvSpPr>
                <a:spLocks noChangeArrowheads="1"/>
              </p:cNvSpPr>
              <p:nvPr/>
            </p:nvSpPr>
            <p:spPr bwMode="auto">
              <a:xfrm>
                <a:off x="521" y="2106"/>
                <a:ext cx="402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66" name="Group 90"/>
              <p:cNvGrpSpPr>
                <a:grpSpLocks/>
              </p:cNvGrpSpPr>
              <p:nvPr/>
            </p:nvGrpSpPr>
            <p:grpSpPr bwMode="auto">
              <a:xfrm>
                <a:off x="521" y="2106"/>
                <a:ext cx="672" cy="279"/>
                <a:chOff x="521" y="2106"/>
                <a:chExt cx="672" cy="279"/>
              </a:xfrm>
            </p:grpSpPr>
            <p:sp>
              <p:nvSpPr>
                <p:cNvPr id="12467" name="AutoShape 91"/>
                <p:cNvSpPr>
                  <a:spLocks noChangeArrowheads="1"/>
                </p:cNvSpPr>
                <p:nvPr/>
              </p:nvSpPr>
              <p:spPr bwMode="auto">
                <a:xfrm>
                  <a:off x="521" y="2106"/>
                  <a:ext cx="399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68" name="Group 92"/>
                <p:cNvGrpSpPr>
                  <a:grpSpLocks/>
                </p:cNvGrpSpPr>
                <p:nvPr/>
              </p:nvGrpSpPr>
              <p:grpSpPr bwMode="auto">
                <a:xfrm>
                  <a:off x="521" y="2106"/>
                  <a:ext cx="672" cy="279"/>
                  <a:chOff x="521" y="2106"/>
                  <a:chExt cx="672" cy="279"/>
                </a:xfrm>
              </p:grpSpPr>
              <p:sp>
                <p:nvSpPr>
                  <p:cNvPr id="1246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521" y="2106"/>
                    <a:ext cx="398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7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521" y="2106"/>
                    <a:ext cx="672" cy="279"/>
                    <a:chOff x="521" y="2106"/>
                    <a:chExt cx="672" cy="279"/>
                  </a:xfrm>
                </p:grpSpPr>
                <p:sp>
                  <p:nvSpPr>
                    <p:cNvPr id="12471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" y="2106"/>
                      <a:ext cx="397" cy="246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472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" y="2108"/>
                      <a:ext cx="672" cy="277"/>
                      <a:chOff x="521" y="2108"/>
                      <a:chExt cx="672" cy="277"/>
                    </a:xfrm>
                  </p:grpSpPr>
                  <p:sp>
                    <p:nvSpPr>
                      <p:cNvPr id="12473" name="AutoShap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" y="2108"/>
                        <a:ext cx="397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74" name="AutoShap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0" y="2108"/>
                        <a:ext cx="664" cy="278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 sz="2400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97</a:t>
                        </a:r>
                        <a:r>
                          <a:rPr lang="en-GB" sz="24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Ag+p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08" name="Line 99"/>
          <p:cNvSpPr>
            <a:spLocks noChangeShapeType="1"/>
          </p:cNvSpPr>
          <p:nvPr/>
        </p:nvSpPr>
        <p:spPr bwMode="auto">
          <a:xfrm>
            <a:off x="4427538" y="2133600"/>
            <a:ext cx="1081087" cy="2016125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100"/>
          <p:cNvSpPr>
            <a:spLocks noChangeShapeType="1"/>
          </p:cNvSpPr>
          <p:nvPr/>
        </p:nvSpPr>
        <p:spPr bwMode="auto">
          <a:xfrm>
            <a:off x="3859213" y="4148138"/>
            <a:ext cx="1587" cy="14446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Text Box 101"/>
          <p:cNvSpPr txBox="1">
            <a:spLocks noChangeArrowheads="1"/>
          </p:cNvSpPr>
          <p:nvPr/>
        </p:nvSpPr>
        <p:spPr bwMode="auto">
          <a:xfrm>
            <a:off x="3462338" y="4286250"/>
            <a:ext cx="460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E2</a:t>
            </a:r>
          </a:p>
        </p:txBody>
      </p:sp>
      <p:sp>
        <p:nvSpPr>
          <p:cNvPr id="12311" name="Line 102"/>
          <p:cNvSpPr>
            <a:spLocks noChangeShapeType="1"/>
          </p:cNvSpPr>
          <p:nvPr/>
        </p:nvSpPr>
        <p:spPr bwMode="auto">
          <a:xfrm>
            <a:off x="3571875" y="4292600"/>
            <a:ext cx="8636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12" name="Group 103"/>
          <p:cNvGrpSpPr>
            <a:grpSpLocks/>
          </p:cNvGrpSpPr>
          <p:nvPr/>
        </p:nvGrpSpPr>
        <p:grpSpPr bwMode="auto">
          <a:xfrm>
            <a:off x="3067050" y="3860800"/>
            <a:ext cx="503238" cy="404813"/>
            <a:chOff x="1932" y="2432"/>
            <a:chExt cx="317" cy="255"/>
          </a:xfrm>
        </p:grpSpPr>
        <p:sp>
          <p:nvSpPr>
            <p:cNvPr id="12451" name="AutoShape 104"/>
            <p:cNvSpPr>
              <a:spLocks noChangeArrowheads="1"/>
            </p:cNvSpPr>
            <p:nvPr/>
          </p:nvSpPr>
          <p:spPr bwMode="auto">
            <a:xfrm>
              <a:off x="1932" y="2432"/>
              <a:ext cx="318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52" name="Group 105"/>
            <p:cNvGrpSpPr>
              <a:grpSpLocks/>
            </p:cNvGrpSpPr>
            <p:nvPr/>
          </p:nvGrpSpPr>
          <p:grpSpPr bwMode="auto">
            <a:xfrm>
              <a:off x="1932" y="2432"/>
              <a:ext cx="314" cy="252"/>
              <a:chOff x="1932" y="2432"/>
              <a:chExt cx="314" cy="252"/>
            </a:xfrm>
          </p:grpSpPr>
          <p:sp>
            <p:nvSpPr>
              <p:cNvPr id="12453" name="AutoShape 106"/>
              <p:cNvSpPr>
                <a:spLocks noChangeArrowheads="1"/>
              </p:cNvSpPr>
              <p:nvPr/>
            </p:nvSpPr>
            <p:spPr bwMode="auto">
              <a:xfrm>
                <a:off x="1932" y="2432"/>
                <a:ext cx="315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54" name="Group 107"/>
              <p:cNvGrpSpPr>
                <a:grpSpLocks/>
              </p:cNvGrpSpPr>
              <p:nvPr/>
            </p:nvGrpSpPr>
            <p:grpSpPr bwMode="auto">
              <a:xfrm>
                <a:off x="1932" y="2432"/>
                <a:ext cx="312" cy="249"/>
                <a:chOff x="1932" y="2432"/>
                <a:chExt cx="312" cy="249"/>
              </a:xfrm>
            </p:grpSpPr>
            <p:sp>
              <p:nvSpPr>
                <p:cNvPr id="12455" name="AutoShape 108"/>
                <p:cNvSpPr>
                  <a:spLocks noChangeArrowheads="1"/>
                </p:cNvSpPr>
                <p:nvPr/>
              </p:nvSpPr>
              <p:spPr bwMode="auto">
                <a:xfrm>
                  <a:off x="1932" y="2432"/>
                  <a:ext cx="313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56" name="Group 109"/>
                <p:cNvGrpSpPr>
                  <a:grpSpLocks/>
                </p:cNvGrpSpPr>
                <p:nvPr/>
              </p:nvGrpSpPr>
              <p:grpSpPr bwMode="auto">
                <a:xfrm>
                  <a:off x="1932" y="2432"/>
                  <a:ext cx="311" cy="246"/>
                  <a:chOff x="1932" y="2432"/>
                  <a:chExt cx="311" cy="246"/>
                </a:xfrm>
              </p:grpSpPr>
              <p:sp>
                <p:nvSpPr>
                  <p:cNvPr id="12457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2432"/>
                    <a:ext cx="312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58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1932" y="2432"/>
                    <a:ext cx="310" cy="246"/>
                    <a:chOff x="1932" y="2432"/>
                    <a:chExt cx="310" cy="246"/>
                  </a:xfrm>
                </p:grpSpPr>
                <p:sp>
                  <p:nvSpPr>
                    <p:cNvPr id="12459" name="AutoShap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2" y="2432"/>
                      <a:ext cx="311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460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2" y="2434"/>
                      <a:ext cx="310" cy="244"/>
                      <a:chOff x="1932" y="2434"/>
                      <a:chExt cx="310" cy="244"/>
                    </a:xfrm>
                  </p:grpSpPr>
                  <p:sp>
                    <p:nvSpPr>
                      <p:cNvPr id="12461" name="AutoShap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2" y="2434"/>
                        <a:ext cx="311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62" name="AutoShap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7" y="2434"/>
                        <a:ext cx="233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8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2313" name="Group 116"/>
          <p:cNvGrpSpPr>
            <a:grpSpLocks/>
          </p:cNvGrpSpPr>
          <p:nvPr/>
        </p:nvGrpSpPr>
        <p:grpSpPr bwMode="auto">
          <a:xfrm>
            <a:off x="5003800" y="2565400"/>
            <a:ext cx="676275" cy="382588"/>
            <a:chOff x="3152" y="1616"/>
            <a:chExt cx="426" cy="241"/>
          </a:xfrm>
        </p:grpSpPr>
        <p:sp>
          <p:nvSpPr>
            <p:cNvPr id="12441" name="AutoShape 117"/>
            <p:cNvSpPr>
              <a:spLocks noChangeArrowheads="1"/>
            </p:cNvSpPr>
            <p:nvPr/>
          </p:nvSpPr>
          <p:spPr bwMode="auto">
            <a:xfrm>
              <a:off x="3152" y="1616"/>
              <a:ext cx="427" cy="200"/>
            </a:xfrm>
            <a:prstGeom prst="roundRect">
              <a:avLst>
                <a:gd name="adj" fmla="val 45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42" name="Group 118"/>
            <p:cNvGrpSpPr>
              <a:grpSpLocks/>
            </p:cNvGrpSpPr>
            <p:nvPr/>
          </p:nvGrpSpPr>
          <p:grpSpPr bwMode="auto">
            <a:xfrm>
              <a:off x="3152" y="1616"/>
              <a:ext cx="424" cy="241"/>
              <a:chOff x="3152" y="1616"/>
              <a:chExt cx="424" cy="241"/>
            </a:xfrm>
          </p:grpSpPr>
          <p:sp>
            <p:nvSpPr>
              <p:cNvPr id="12443" name="AutoShape 119"/>
              <p:cNvSpPr>
                <a:spLocks noChangeArrowheads="1"/>
              </p:cNvSpPr>
              <p:nvPr/>
            </p:nvSpPr>
            <p:spPr bwMode="auto">
              <a:xfrm>
                <a:off x="3152" y="1616"/>
                <a:ext cx="425" cy="198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44" name="Group 120"/>
              <p:cNvGrpSpPr>
                <a:grpSpLocks/>
              </p:cNvGrpSpPr>
              <p:nvPr/>
            </p:nvGrpSpPr>
            <p:grpSpPr bwMode="auto">
              <a:xfrm>
                <a:off x="3152" y="1616"/>
                <a:ext cx="421" cy="241"/>
                <a:chOff x="3152" y="1616"/>
                <a:chExt cx="421" cy="241"/>
              </a:xfrm>
            </p:grpSpPr>
            <p:sp>
              <p:nvSpPr>
                <p:cNvPr id="12445" name="AutoShape 121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422" cy="19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46" name="Group 122"/>
                <p:cNvGrpSpPr>
                  <a:grpSpLocks/>
                </p:cNvGrpSpPr>
                <p:nvPr/>
              </p:nvGrpSpPr>
              <p:grpSpPr bwMode="auto">
                <a:xfrm>
                  <a:off x="3152" y="1616"/>
                  <a:ext cx="421" cy="241"/>
                  <a:chOff x="3152" y="1616"/>
                  <a:chExt cx="421" cy="241"/>
                </a:xfrm>
              </p:grpSpPr>
              <p:sp>
                <p:nvSpPr>
                  <p:cNvPr id="12447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1616"/>
                    <a:ext cx="422" cy="195"/>
                  </a:xfrm>
                  <a:prstGeom prst="roundRect">
                    <a:avLst>
                      <a:gd name="adj" fmla="val 46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48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152" y="1616"/>
                    <a:ext cx="421" cy="241"/>
                    <a:chOff x="3152" y="1616"/>
                    <a:chExt cx="421" cy="241"/>
                  </a:xfrm>
                </p:grpSpPr>
                <p:sp>
                  <p:nvSpPr>
                    <p:cNvPr id="12449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1616"/>
                      <a:ext cx="422" cy="195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50" name="AutoShap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6" y="1616"/>
                      <a:ext cx="291" cy="242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hangingPunct="0">
                        <a:lnSpc>
                          <a:spcPct val="95000"/>
                        </a:lnSpc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sz="200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</a:t>
                      </a:r>
                      <a:r>
                        <a:rPr lang="en-GB" sz="2000" baseline="3000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+</a:t>
                      </a:r>
                      <a:r>
                        <a:rPr lang="en-GB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314" name="Group 127"/>
          <p:cNvGrpSpPr>
            <a:grpSpLocks/>
          </p:cNvGrpSpPr>
          <p:nvPr/>
        </p:nvGrpSpPr>
        <p:grpSpPr bwMode="auto">
          <a:xfrm>
            <a:off x="3067050" y="4724400"/>
            <a:ext cx="503238" cy="404813"/>
            <a:chOff x="1932" y="2976"/>
            <a:chExt cx="317" cy="255"/>
          </a:xfrm>
        </p:grpSpPr>
        <p:sp>
          <p:nvSpPr>
            <p:cNvPr id="12429" name="AutoShape 128"/>
            <p:cNvSpPr>
              <a:spLocks noChangeArrowheads="1"/>
            </p:cNvSpPr>
            <p:nvPr/>
          </p:nvSpPr>
          <p:spPr bwMode="auto">
            <a:xfrm>
              <a:off x="1932" y="2976"/>
              <a:ext cx="318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30" name="Group 129"/>
            <p:cNvGrpSpPr>
              <a:grpSpLocks/>
            </p:cNvGrpSpPr>
            <p:nvPr/>
          </p:nvGrpSpPr>
          <p:grpSpPr bwMode="auto">
            <a:xfrm>
              <a:off x="1932" y="2976"/>
              <a:ext cx="314" cy="252"/>
              <a:chOff x="1932" y="2976"/>
              <a:chExt cx="314" cy="252"/>
            </a:xfrm>
          </p:grpSpPr>
          <p:sp>
            <p:nvSpPr>
              <p:cNvPr id="12431" name="AutoShape 130"/>
              <p:cNvSpPr>
                <a:spLocks noChangeArrowheads="1"/>
              </p:cNvSpPr>
              <p:nvPr/>
            </p:nvSpPr>
            <p:spPr bwMode="auto">
              <a:xfrm>
                <a:off x="1932" y="2976"/>
                <a:ext cx="315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2" name="Group 131"/>
              <p:cNvGrpSpPr>
                <a:grpSpLocks/>
              </p:cNvGrpSpPr>
              <p:nvPr/>
            </p:nvGrpSpPr>
            <p:grpSpPr bwMode="auto">
              <a:xfrm>
                <a:off x="1932" y="2976"/>
                <a:ext cx="312" cy="249"/>
                <a:chOff x="1932" y="2976"/>
                <a:chExt cx="312" cy="249"/>
              </a:xfrm>
            </p:grpSpPr>
            <p:sp>
              <p:nvSpPr>
                <p:cNvPr id="12433" name="AutoShape 132"/>
                <p:cNvSpPr>
                  <a:spLocks noChangeArrowheads="1"/>
                </p:cNvSpPr>
                <p:nvPr/>
              </p:nvSpPr>
              <p:spPr bwMode="auto">
                <a:xfrm>
                  <a:off x="1932" y="2976"/>
                  <a:ext cx="313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4" name="Group 133"/>
                <p:cNvGrpSpPr>
                  <a:grpSpLocks/>
                </p:cNvGrpSpPr>
                <p:nvPr/>
              </p:nvGrpSpPr>
              <p:grpSpPr bwMode="auto">
                <a:xfrm>
                  <a:off x="1932" y="2976"/>
                  <a:ext cx="311" cy="246"/>
                  <a:chOff x="1932" y="2976"/>
                  <a:chExt cx="311" cy="246"/>
                </a:xfrm>
              </p:grpSpPr>
              <p:sp>
                <p:nvSpPr>
                  <p:cNvPr id="12435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2976"/>
                    <a:ext cx="312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36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932" y="2976"/>
                    <a:ext cx="310" cy="246"/>
                    <a:chOff x="1932" y="2976"/>
                    <a:chExt cx="310" cy="246"/>
                  </a:xfrm>
                </p:grpSpPr>
                <p:sp>
                  <p:nvSpPr>
                    <p:cNvPr id="12437" name="AutoShap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2" y="2976"/>
                      <a:ext cx="311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438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2" y="2978"/>
                      <a:ext cx="310" cy="244"/>
                      <a:chOff x="1932" y="2978"/>
                      <a:chExt cx="310" cy="244"/>
                    </a:xfrm>
                  </p:grpSpPr>
                  <p:sp>
                    <p:nvSpPr>
                      <p:cNvPr id="12439" name="AutoShap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2" y="2978"/>
                        <a:ext cx="311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40" name="AutoShap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7" y="2978"/>
                        <a:ext cx="233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0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15" name="Line 140"/>
          <p:cNvSpPr>
            <a:spLocks noChangeShapeType="1"/>
          </p:cNvSpPr>
          <p:nvPr/>
        </p:nvSpPr>
        <p:spPr bwMode="auto">
          <a:xfrm flipH="1">
            <a:off x="1760538" y="2133600"/>
            <a:ext cx="1878012" cy="358775"/>
          </a:xfrm>
          <a:prstGeom prst="line">
            <a:avLst/>
          </a:prstGeom>
          <a:noFill/>
          <a:ln w="28440" cap="rnd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316" name="Group 141"/>
          <p:cNvGrpSpPr>
            <a:grpSpLocks/>
          </p:cNvGrpSpPr>
          <p:nvPr/>
        </p:nvGrpSpPr>
        <p:grpSpPr bwMode="auto">
          <a:xfrm>
            <a:off x="6300788" y="4005263"/>
            <a:ext cx="676275" cy="352425"/>
            <a:chOff x="3969" y="2523"/>
            <a:chExt cx="426" cy="222"/>
          </a:xfrm>
        </p:grpSpPr>
        <p:sp>
          <p:nvSpPr>
            <p:cNvPr id="12419" name="AutoShape 142"/>
            <p:cNvSpPr>
              <a:spLocks noChangeArrowheads="1"/>
            </p:cNvSpPr>
            <p:nvPr/>
          </p:nvSpPr>
          <p:spPr bwMode="auto">
            <a:xfrm>
              <a:off x="3969" y="2523"/>
              <a:ext cx="427" cy="200"/>
            </a:xfrm>
            <a:prstGeom prst="roundRect">
              <a:avLst>
                <a:gd name="adj" fmla="val 45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20" name="Group 143"/>
            <p:cNvGrpSpPr>
              <a:grpSpLocks/>
            </p:cNvGrpSpPr>
            <p:nvPr/>
          </p:nvGrpSpPr>
          <p:grpSpPr bwMode="auto">
            <a:xfrm>
              <a:off x="3969" y="2523"/>
              <a:ext cx="424" cy="222"/>
              <a:chOff x="3969" y="2523"/>
              <a:chExt cx="424" cy="222"/>
            </a:xfrm>
          </p:grpSpPr>
          <p:sp>
            <p:nvSpPr>
              <p:cNvPr id="12421" name="AutoShape 144"/>
              <p:cNvSpPr>
                <a:spLocks noChangeArrowheads="1"/>
              </p:cNvSpPr>
              <p:nvPr/>
            </p:nvSpPr>
            <p:spPr bwMode="auto">
              <a:xfrm>
                <a:off x="3969" y="2523"/>
                <a:ext cx="425" cy="198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22" name="Group 145"/>
              <p:cNvGrpSpPr>
                <a:grpSpLocks/>
              </p:cNvGrpSpPr>
              <p:nvPr/>
            </p:nvGrpSpPr>
            <p:grpSpPr bwMode="auto">
              <a:xfrm>
                <a:off x="3969" y="2523"/>
                <a:ext cx="421" cy="222"/>
                <a:chOff x="3969" y="2523"/>
                <a:chExt cx="421" cy="222"/>
              </a:xfrm>
            </p:grpSpPr>
            <p:sp>
              <p:nvSpPr>
                <p:cNvPr id="12423" name="AutoShape 146"/>
                <p:cNvSpPr>
                  <a:spLocks noChangeArrowheads="1"/>
                </p:cNvSpPr>
                <p:nvPr/>
              </p:nvSpPr>
              <p:spPr bwMode="auto">
                <a:xfrm>
                  <a:off x="3969" y="2523"/>
                  <a:ext cx="422" cy="19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24" name="Group 147"/>
                <p:cNvGrpSpPr>
                  <a:grpSpLocks/>
                </p:cNvGrpSpPr>
                <p:nvPr/>
              </p:nvGrpSpPr>
              <p:grpSpPr bwMode="auto">
                <a:xfrm>
                  <a:off x="3969" y="2523"/>
                  <a:ext cx="421" cy="222"/>
                  <a:chOff x="3969" y="2523"/>
                  <a:chExt cx="421" cy="222"/>
                </a:xfrm>
              </p:grpSpPr>
              <p:sp>
                <p:nvSpPr>
                  <p:cNvPr id="12425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2523"/>
                    <a:ext cx="422" cy="195"/>
                  </a:xfrm>
                  <a:prstGeom prst="roundRect">
                    <a:avLst>
                      <a:gd name="adj" fmla="val 46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26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969" y="2523"/>
                    <a:ext cx="421" cy="222"/>
                    <a:chOff x="3969" y="2523"/>
                    <a:chExt cx="421" cy="222"/>
                  </a:xfrm>
                </p:grpSpPr>
                <p:sp>
                  <p:nvSpPr>
                    <p:cNvPr id="12427" name="AutoShap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9" y="2523"/>
                      <a:ext cx="422" cy="195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28" name="AutoShap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2523"/>
                      <a:ext cx="193" cy="223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hangingPunct="0">
                        <a:lnSpc>
                          <a:spcPct val="95000"/>
                        </a:lnSpc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>
                          <a:solidFill>
                            <a:srgbClr val="0000FF"/>
                          </a:solidFill>
                        </a:rPr>
                        <a:t>p</a:t>
                      </a:r>
                    </a:p>
                  </p:txBody>
                </p:sp>
              </p:grpSp>
            </p:grpSp>
          </p:grpSp>
        </p:grpSp>
      </p:grpSp>
      <p:sp>
        <p:nvSpPr>
          <p:cNvPr id="12317" name="Line 152"/>
          <p:cNvSpPr>
            <a:spLocks noChangeShapeType="1"/>
          </p:cNvSpPr>
          <p:nvPr/>
        </p:nvSpPr>
        <p:spPr bwMode="auto">
          <a:xfrm>
            <a:off x="971550" y="3270250"/>
            <a:ext cx="803275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153"/>
          <p:cNvSpPr>
            <a:spLocks noChangeShapeType="1"/>
          </p:cNvSpPr>
          <p:nvPr/>
        </p:nvSpPr>
        <p:spPr bwMode="auto">
          <a:xfrm>
            <a:off x="971550" y="2478088"/>
            <a:ext cx="803275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154"/>
          <p:cNvSpPr>
            <a:spLocks noChangeShapeType="1"/>
          </p:cNvSpPr>
          <p:nvPr/>
        </p:nvSpPr>
        <p:spPr bwMode="auto">
          <a:xfrm>
            <a:off x="6659563" y="5011738"/>
            <a:ext cx="806450" cy="6350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20" name="Group 155"/>
          <p:cNvGrpSpPr>
            <a:grpSpLocks/>
          </p:cNvGrpSpPr>
          <p:nvPr/>
        </p:nvGrpSpPr>
        <p:grpSpPr bwMode="auto">
          <a:xfrm>
            <a:off x="6588125" y="5086350"/>
            <a:ext cx="1168400" cy="787400"/>
            <a:chOff x="4150" y="3204"/>
            <a:chExt cx="736" cy="496"/>
          </a:xfrm>
        </p:grpSpPr>
        <p:sp>
          <p:nvSpPr>
            <p:cNvPr id="12407" name="AutoShape 156"/>
            <p:cNvSpPr>
              <a:spLocks noChangeArrowheads="1"/>
            </p:cNvSpPr>
            <p:nvPr/>
          </p:nvSpPr>
          <p:spPr bwMode="auto">
            <a:xfrm>
              <a:off x="4150" y="3204"/>
              <a:ext cx="493" cy="258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08" name="Group 157"/>
            <p:cNvGrpSpPr>
              <a:grpSpLocks/>
            </p:cNvGrpSpPr>
            <p:nvPr/>
          </p:nvGrpSpPr>
          <p:grpSpPr bwMode="auto">
            <a:xfrm>
              <a:off x="4150" y="3204"/>
              <a:ext cx="736" cy="496"/>
              <a:chOff x="4150" y="3204"/>
              <a:chExt cx="736" cy="496"/>
            </a:xfrm>
          </p:grpSpPr>
          <p:sp>
            <p:nvSpPr>
              <p:cNvPr id="12409" name="AutoShape 158"/>
              <p:cNvSpPr>
                <a:spLocks noChangeArrowheads="1"/>
              </p:cNvSpPr>
              <p:nvPr/>
            </p:nvSpPr>
            <p:spPr bwMode="auto">
              <a:xfrm>
                <a:off x="4150" y="3204"/>
                <a:ext cx="479" cy="247"/>
              </a:xfrm>
              <a:prstGeom prst="roundRect">
                <a:avLst>
                  <a:gd name="adj" fmla="val 37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10" name="Group 159"/>
              <p:cNvGrpSpPr>
                <a:grpSpLocks/>
              </p:cNvGrpSpPr>
              <p:nvPr/>
            </p:nvGrpSpPr>
            <p:grpSpPr bwMode="auto">
              <a:xfrm>
                <a:off x="4150" y="3204"/>
                <a:ext cx="736" cy="496"/>
                <a:chOff x="4150" y="3204"/>
                <a:chExt cx="736" cy="496"/>
              </a:xfrm>
            </p:grpSpPr>
            <p:sp>
              <p:nvSpPr>
                <p:cNvPr id="12411" name="AutoShape 160"/>
                <p:cNvSpPr>
                  <a:spLocks noChangeArrowheads="1"/>
                </p:cNvSpPr>
                <p:nvPr/>
              </p:nvSpPr>
              <p:spPr bwMode="auto">
                <a:xfrm>
                  <a:off x="4150" y="3204"/>
                  <a:ext cx="475" cy="244"/>
                </a:xfrm>
                <a:prstGeom prst="roundRect">
                  <a:avLst>
                    <a:gd name="adj" fmla="val 37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12" name="Group 161"/>
                <p:cNvGrpSpPr>
                  <a:grpSpLocks/>
                </p:cNvGrpSpPr>
                <p:nvPr/>
              </p:nvGrpSpPr>
              <p:grpSpPr bwMode="auto">
                <a:xfrm>
                  <a:off x="4150" y="3204"/>
                  <a:ext cx="736" cy="496"/>
                  <a:chOff x="4150" y="3204"/>
                  <a:chExt cx="736" cy="496"/>
                </a:xfrm>
              </p:grpSpPr>
              <p:sp>
                <p:nvSpPr>
                  <p:cNvPr id="12413" name="AutoShape 162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3204"/>
                    <a:ext cx="473" cy="243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14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4150" y="3204"/>
                    <a:ext cx="736" cy="496"/>
                    <a:chOff x="4150" y="3204"/>
                    <a:chExt cx="736" cy="496"/>
                  </a:xfrm>
                </p:grpSpPr>
                <p:sp>
                  <p:nvSpPr>
                    <p:cNvPr id="12415" name="AutoShap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3204"/>
                      <a:ext cx="472" cy="242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416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50" y="3204"/>
                      <a:ext cx="736" cy="496"/>
                      <a:chOff x="4150" y="3204"/>
                      <a:chExt cx="736" cy="496"/>
                    </a:xfrm>
                  </p:grpSpPr>
                  <p:sp>
                    <p:nvSpPr>
                      <p:cNvPr id="12417" name="AutoShap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0" y="3204"/>
                        <a:ext cx="472" cy="240"/>
                      </a:xfrm>
                      <a:prstGeom prst="roundRect">
                        <a:avLst>
                          <a:gd name="adj" fmla="val 37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418" name="AutoShape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9" y="3204"/>
                        <a:ext cx="728" cy="497"/>
                      </a:xfrm>
                      <a:prstGeom prst="roundRect">
                        <a:avLst>
                          <a:gd name="adj" fmla="val 37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 sz="2400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97</a:t>
                        </a:r>
                        <a:r>
                          <a:rPr lang="en-GB" sz="24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Pd + p</a:t>
                        </a:r>
                      </a:p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endParaRPr lang="en-GB" sz="2400">
                          <a:solidFill>
                            <a:srgbClr val="00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21" name="Line 168"/>
          <p:cNvSpPr>
            <a:spLocks noChangeShapeType="1"/>
          </p:cNvSpPr>
          <p:nvPr/>
        </p:nvSpPr>
        <p:spPr bwMode="auto">
          <a:xfrm>
            <a:off x="5292725" y="4005263"/>
            <a:ext cx="757238" cy="1587"/>
          </a:xfrm>
          <a:prstGeom prst="line">
            <a:avLst/>
          </a:prstGeom>
          <a:noFill/>
          <a:ln w="3168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169"/>
          <p:cNvSpPr>
            <a:spLocks noChangeShapeType="1"/>
          </p:cNvSpPr>
          <p:nvPr/>
        </p:nvSpPr>
        <p:spPr bwMode="auto">
          <a:xfrm>
            <a:off x="5292725" y="4365625"/>
            <a:ext cx="757238" cy="1588"/>
          </a:xfrm>
          <a:prstGeom prst="line">
            <a:avLst/>
          </a:prstGeom>
          <a:noFill/>
          <a:ln w="3168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170"/>
          <p:cNvSpPr>
            <a:spLocks noChangeShapeType="1"/>
          </p:cNvSpPr>
          <p:nvPr/>
        </p:nvSpPr>
        <p:spPr bwMode="auto">
          <a:xfrm>
            <a:off x="5795963" y="4221163"/>
            <a:ext cx="1081087" cy="215900"/>
          </a:xfrm>
          <a:prstGeom prst="line">
            <a:avLst/>
          </a:prstGeom>
          <a:noFill/>
          <a:ln w="19080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171"/>
          <p:cNvSpPr>
            <a:spLocks noChangeShapeType="1"/>
          </p:cNvSpPr>
          <p:nvPr/>
        </p:nvSpPr>
        <p:spPr bwMode="auto">
          <a:xfrm>
            <a:off x="4148138" y="2133600"/>
            <a:ext cx="1587" cy="2016125"/>
          </a:xfrm>
          <a:prstGeom prst="line">
            <a:avLst/>
          </a:prstGeom>
          <a:noFill/>
          <a:ln w="12600">
            <a:solidFill>
              <a:srgbClr val="CC000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Text Box 172"/>
          <p:cNvSpPr txBox="1">
            <a:spLocks noChangeArrowheads="1"/>
          </p:cNvSpPr>
          <p:nvPr/>
        </p:nvSpPr>
        <p:spPr bwMode="auto">
          <a:xfrm>
            <a:off x="4068763" y="2349500"/>
            <a:ext cx="4603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CC0000"/>
                </a:solidFill>
              </a:rPr>
              <a:t>E6</a:t>
            </a:r>
          </a:p>
        </p:txBody>
      </p:sp>
      <p:sp>
        <p:nvSpPr>
          <p:cNvPr id="12326" name="Line 173"/>
          <p:cNvSpPr>
            <a:spLocks noChangeShapeType="1"/>
          </p:cNvSpPr>
          <p:nvPr/>
        </p:nvSpPr>
        <p:spPr bwMode="auto">
          <a:xfrm>
            <a:off x="3995738" y="2349500"/>
            <a:ext cx="287337" cy="360363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174"/>
          <p:cNvSpPr>
            <a:spLocks noChangeShapeType="1"/>
          </p:cNvSpPr>
          <p:nvPr/>
        </p:nvSpPr>
        <p:spPr bwMode="auto">
          <a:xfrm flipV="1">
            <a:off x="3995738" y="2346325"/>
            <a:ext cx="360362" cy="4381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175"/>
          <p:cNvSpPr>
            <a:spLocks noChangeShapeType="1"/>
          </p:cNvSpPr>
          <p:nvPr/>
        </p:nvSpPr>
        <p:spPr bwMode="auto">
          <a:xfrm flipH="1">
            <a:off x="4424363" y="1916113"/>
            <a:ext cx="366712" cy="1444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176"/>
          <p:cNvSpPr>
            <a:spLocks noChangeShapeType="1"/>
          </p:cNvSpPr>
          <p:nvPr/>
        </p:nvSpPr>
        <p:spPr bwMode="auto">
          <a:xfrm>
            <a:off x="4500563" y="2133600"/>
            <a:ext cx="223837" cy="7143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Text Box 177"/>
          <p:cNvSpPr txBox="1">
            <a:spLocks noChangeArrowheads="1"/>
          </p:cNvSpPr>
          <p:nvPr/>
        </p:nvSpPr>
        <p:spPr bwMode="auto">
          <a:xfrm>
            <a:off x="323850" y="188913"/>
            <a:ext cx="835183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rgbClr val="0000FF"/>
                </a:solidFill>
              </a:rPr>
              <a:t>Possible decay modes of </a:t>
            </a:r>
            <a:r>
              <a:rPr lang="en-GB" sz="2800" baseline="30000">
                <a:solidFill>
                  <a:srgbClr val="CC0000"/>
                </a:solidFill>
              </a:rPr>
              <a:t> 98</a:t>
            </a:r>
            <a:r>
              <a:rPr lang="en-GB" sz="2800">
                <a:solidFill>
                  <a:srgbClr val="CC0000"/>
                </a:solidFill>
              </a:rPr>
              <a:t>Cd</a:t>
            </a:r>
            <a:r>
              <a:rPr lang="en-GB" sz="2800">
                <a:solidFill>
                  <a:srgbClr val="0000FF"/>
                </a:solidFill>
              </a:rPr>
              <a:t> core-excited isomers</a:t>
            </a:r>
          </a:p>
        </p:txBody>
      </p:sp>
      <p:grpSp>
        <p:nvGrpSpPr>
          <p:cNvPr id="12331" name="Group 178"/>
          <p:cNvGrpSpPr>
            <a:grpSpLocks/>
          </p:cNvGrpSpPr>
          <p:nvPr/>
        </p:nvGrpSpPr>
        <p:grpSpPr bwMode="auto">
          <a:xfrm>
            <a:off x="1901825" y="1773238"/>
            <a:ext cx="1287463" cy="352425"/>
            <a:chOff x="1198" y="1117"/>
            <a:chExt cx="811" cy="222"/>
          </a:xfrm>
        </p:grpSpPr>
        <p:sp>
          <p:nvSpPr>
            <p:cNvPr id="12397" name="AutoShape 179"/>
            <p:cNvSpPr>
              <a:spLocks noChangeArrowheads="1"/>
            </p:cNvSpPr>
            <p:nvPr/>
          </p:nvSpPr>
          <p:spPr bwMode="auto">
            <a:xfrm>
              <a:off x="1202" y="1117"/>
              <a:ext cx="428" cy="200"/>
            </a:xfrm>
            <a:prstGeom prst="roundRect">
              <a:avLst>
                <a:gd name="adj" fmla="val 45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98" name="Group 180"/>
            <p:cNvGrpSpPr>
              <a:grpSpLocks/>
            </p:cNvGrpSpPr>
            <p:nvPr/>
          </p:nvGrpSpPr>
          <p:grpSpPr bwMode="auto">
            <a:xfrm>
              <a:off x="1198" y="1117"/>
              <a:ext cx="811" cy="222"/>
              <a:chOff x="1198" y="1117"/>
              <a:chExt cx="811" cy="222"/>
            </a:xfrm>
          </p:grpSpPr>
          <p:sp>
            <p:nvSpPr>
              <p:cNvPr id="12399" name="AutoShape 181"/>
              <p:cNvSpPr>
                <a:spLocks noChangeArrowheads="1"/>
              </p:cNvSpPr>
              <p:nvPr/>
            </p:nvSpPr>
            <p:spPr bwMode="auto">
              <a:xfrm>
                <a:off x="1202" y="1117"/>
                <a:ext cx="425" cy="198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00" name="Group 182"/>
              <p:cNvGrpSpPr>
                <a:grpSpLocks/>
              </p:cNvGrpSpPr>
              <p:nvPr/>
            </p:nvGrpSpPr>
            <p:grpSpPr bwMode="auto">
              <a:xfrm>
                <a:off x="1198" y="1117"/>
                <a:ext cx="811" cy="222"/>
                <a:chOff x="1198" y="1117"/>
                <a:chExt cx="811" cy="222"/>
              </a:xfrm>
            </p:grpSpPr>
            <p:sp>
              <p:nvSpPr>
                <p:cNvPr id="12401" name="AutoShape 183"/>
                <p:cNvSpPr>
                  <a:spLocks noChangeArrowheads="1"/>
                </p:cNvSpPr>
                <p:nvPr/>
              </p:nvSpPr>
              <p:spPr bwMode="auto">
                <a:xfrm>
                  <a:off x="1202" y="1117"/>
                  <a:ext cx="423" cy="19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02" name="Group 184"/>
                <p:cNvGrpSpPr>
                  <a:grpSpLocks/>
                </p:cNvGrpSpPr>
                <p:nvPr/>
              </p:nvGrpSpPr>
              <p:grpSpPr bwMode="auto">
                <a:xfrm>
                  <a:off x="1198" y="1117"/>
                  <a:ext cx="811" cy="222"/>
                  <a:chOff x="1198" y="1117"/>
                  <a:chExt cx="811" cy="222"/>
                </a:xfrm>
              </p:grpSpPr>
              <p:sp>
                <p:nvSpPr>
                  <p:cNvPr id="12403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1117"/>
                    <a:ext cx="422" cy="195"/>
                  </a:xfrm>
                  <a:prstGeom prst="roundRect">
                    <a:avLst>
                      <a:gd name="adj" fmla="val 46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404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1198" y="1117"/>
                    <a:ext cx="811" cy="222"/>
                    <a:chOff x="1198" y="1117"/>
                    <a:chExt cx="811" cy="222"/>
                  </a:xfrm>
                </p:grpSpPr>
                <p:sp>
                  <p:nvSpPr>
                    <p:cNvPr id="12405" name="AutoShap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2" y="1117"/>
                      <a:ext cx="422" cy="195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6" name="AutoShap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8" y="1117"/>
                      <a:ext cx="812" cy="223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hangingPunct="0">
                        <a:lnSpc>
                          <a:spcPct val="95000"/>
                        </a:lnSpc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>
                          <a:solidFill>
                            <a:srgbClr val="0000FF"/>
                          </a:solidFill>
                        </a:rPr>
                        <a:t>p (</a:t>
                      </a:r>
                      <a:r>
                        <a:rPr lang="en-GB" i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l </a:t>
                      </a:r>
                      <a:r>
                        <a:rPr lang="en-GB">
                          <a:solidFill>
                            <a:srgbClr val="0000FF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en-GB">
                          <a:solidFill>
                            <a:srgbClr val="0000FF"/>
                          </a:solidFill>
                        </a:rPr>
                        <a:t>= 4, 6)</a:t>
                      </a:r>
                      <a:r>
                        <a:rPr lang="ar-SA">
                          <a:solidFill>
                            <a:srgbClr val="0000FF"/>
                          </a:solidFill>
                        </a:rPr>
                        <a:t>‏</a:t>
                      </a:r>
                      <a:endParaRPr lang="en-GB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2332" name="Text Box 189"/>
          <p:cNvSpPr txBox="1">
            <a:spLocks noChangeArrowheads="1"/>
          </p:cNvSpPr>
          <p:nvPr/>
        </p:nvSpPr>
        <p:spPr bwMode="auto">
          <a:xfrm>
            <a:off x="3498850" y="1196975"/>
            <a:ext cx="1225550" cy="3683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Exp. data</a:t>
            </a:r>
          </a:p>
        </p:txBody>
      </p:sp>
      <p:grpSp>
        <p:nvGrpSpPr>
          <p:cNvPr id="12333" name="Group 191"/>
          <p:cNvGrpSpPr>
            <a:grpSpLocks/>
          </p:cNvGrpSpPr>
          <p:nvPr/>
        </p:nvGrpSpPr>
        <p:grpSpPr bwMode="auto">
          <a:xfrm>
            <a:off x="250825" y="2060575"/>
            <a:ext cx="666750" cy="404813"/>
            <a:chOff x="158" y="1298"/>
            <a:chExt cx="420" cy="255"/>
          </a:xfrm>
        </p:grpSpPr>
        <p:sp>
          <p:nvSpPr>
            <p:cNvPr id="12385" name="AutoShape 192"/>
            <p:cNvSpPr>
              <a:spLocks noChangeArrowheads="1"/>
            </p:cNvSpPr>
            <p:nvPr/>
          </p:nvSpPr>
          <p:spPr bwMode="auto">
            <a:xfrm>
              <a:off x="158" y="1298"/>
              <a:ext cx="404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86" name="Group 193"/>
            <p:cNvGrpSpPr>
              <a:grpSpLocks/>
            </p:cNvGrpSpPr>
            <p:nvPr/>
          </p:nvGrpSpPr>
          <p:grpSpPr bwMode="auto">
            <a:xfrm>
              <a:off x="158" y="1298"/>
              <a:ext cx="420" cy="252"/>
              <a:chOff x="158" y="1298"/>
              <a:chExt cx="420" cy="252"/>
            </a:xfrm>
          </p:grpSpPr>
          <p:sp>
            <p:nvSpPr>
              <p:cNvPr id="12387" name="AutoShape 19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400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88" name="Group 195"/>
              <p:cNvGrpSpPr>
                <a:grpSpLocks/>
              </p:cNvGrpSpPr>
              <p:nvPr/>
            </p:nvGrpSpPr>
            <p:grpSpPr bwMode="auto">
              <a:xfrm>
                <a:off x="158" y="1298"/>
                <a:ext cx="420" cy="249"/>
                <a:chOff x="158" y="1298"/>
                <a:chExt cx="420" cy="249"/>
              </a:xfrm>
            </p:grpSpPr>
            <p:sp>
              <p:nvSpPr>
                <p:cNvPr id="12389" name="AutoShape 196"/>
                <p:cNvSpPr>
                  <a:spLocks noChangeArrowheads="1"/>
                </p:cNvSpPr>
                <p:nvPr/>
              </p:nvSpPr>
              <p:spPr bwMode="auto">
                <a:xfrm>
                  <a:off x="158" y="1298"/>
                  <a:ext cx="398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90" name="Group 197"/>
                <p:cNvGrpSpPr>
                  <a:grpSpLocks/>
                </p:cNvGrpSpPr>
                <p:nvPr/>
              </p:nvGrpSpPr>
              <p:grpSpPr bwMode="auto">
                <a:xfrm>
                  <a:off x="158" y="1298"/>
                  <a:ext cx="420" cy="246"/>
                  <a:chOff x="158" y="1298"/>
                  <a:chExt cx="420" cy="246"/>
                </a:xfrm>
              </p:grpSpPr>
              <p:sp>
                <p:nvSpPr>
                  <p:cNvPr id="12391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158" y="1298"/>
                    <a:ext cx="396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392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158" y="1298"/>
                    <a:ext cx="420" cy="246"/>
                    <a:chOff x="158" y="1298"/>
                    <a:chExt cx="420" cy="246"/>
                  </a:xfrm>
                </p:grpSpPr>
                <p:sp>
                  <p:nvSpPr>
                    <p:cNvPr id="12393" name="AutoShap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" y="1298"/>
                      <a:ext cx="395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94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1300"/>
                      <a:ext cx="420" cy="244"/>
                      <a:chOff x="158" y="1300"/>
                      <a:chExt cx="420" cy="244"/>
                    </a:xfrm>
                  </p:grpSpPr>
                  <p:sp>
                    <p:nvSpPr>
                      <p:cNvPr id="12395" name="AutoShap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8" y="1300"/>
                        <a:ext cx="395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96" name="AutoShape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2" y="1300"/>
                        <a:ext cx="417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17/2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2334" name="Group 204"/>
          <p:cNvGrpSpPr>
            <a:grpSpLocks/>
          </p:cNvGrpSpPr>
          <p:nvPr/>
        </p:nvGrpSpPr>
        <p:grpSpPr bwMode="auto">
          <a:xfrm>
            <a:off x="2262188" y="2786063"/>
            <a:ext cx="1414462" cy="352425"/>
            <a:chOff x="1425" y="1755"/>
            <a:chExt cx="891" cy="222"/>
          </a:xfrm>
        </p:grpSpPr>
        <p:sp>
          <p:nvSpPr>
            <p:cNvPr id="12375" name="AutoShape 205"/>
            <p:cNvSpPr>
              <a:spLocks noChangeArrowheads="1"/>
            </p:cNvSpPr>
            <p:nvPr/>
          </p:nvSpPr>
          <p:spPr bwMode="auto">
            <a:xfrm>
              <a:off x="1429" y="1755"/>
              <a:ext cx="428" cy="200"/>
            </a:xfrm>
            <a:prstGeom prst="roundRect">
              <a:avLst>
                <a:gd name="adj" fmla="val 45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76" name="Group 206"/>
            <p:cNvGrpSpPr>
              <a:grpSpLocks/>
            </p:cNvGrpSpPr>
            <p:nvPr/>
          </p:nvGrpSpPr>
          <p:grpSpPr bwMode="auto">
            <a:xfrm>
              <a:off x="1425" y="1755"/>
              <a:ext cx="891" cy="222"/>
              <a:chOff x="1425" y="1755"/>
              <a:chExt cx="891" cy="222"/>
            </a:xfrm>
          </p:grpSpPr>
          <p:sp>
            <p:nvSpPr>
              <p:cNvPr id="12377" name="AutoShape 207"/>
              <p:cNvSpPr>
                <a:spLocks noChangeArrowheads="1"/>
              </p:cNvSpPr>
              <p:nvPr/>
            </p:nvSpPr>
            <p:spPr bwMode="auto">
              <a:xfrm>
                <a:off x="1429" y="1755"/>
                <a:ext cx="425" cy="198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78" name="Group 208"/>
              <p:cNvGrpSpPr>
                <a:grpSpLocks/>
              </p:cNvGrpSpPr>
              <p:nvPr/>
            </p:nvGrpSpPr>
            <p:grpSpPr bwMode="auto">
              <a:xfrm>
                <a:off x="1425" y="1755"/>
                <a:ext cx="891" cy="222"/>
                <a:chOff x="1425" y="1755"/>
                <a:chExt cx="891" cy="222"/>
              </a:xfrm>
            </p:grpSpPr>
            <p:sp>
              <p:nvSpPr>
                <p:cNvPr id="12379" name="AutoShape 209"/>
                <p:cNvSpPr>
                  <a:spLocks noChangeArrowheads="1"/>
                </p:cNvSpPr>
                <p:nvPr/>
              </p:nvSpPr>
              <p:spPr bwMode="auto">
                <a:xfrm>
                  <a:off x="1429" y="1755"/>
                  <a:ext cx="423" cy="196"/>
                </a:xfrm>
                <a:prstGeom prst="roundRect">
                  <a:avLst>
                    <a:gd name="adj" fmla="val 46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80" name="Group 210"/>
                <p:cNvGrpSpPr>
                  <a:grpSpLocks/>
                </p:cNvGrpSpPr>
                <p:nvPr/>
              </p:nvGrpSpPr>
              <p:grpSpPr bwMode="auto">
                <a:xfrm>
                  <a:off x="1425" y="1755"/>
                  <a:ext cx="891" cy="222"/>
                  <a:chOff x="1425" y="1755"/>
                  <a:chExt cx="891" cy="222"/>
                </a:xfrm>
              </p:grpSpPr>
              <p:sp>
                <p:nvSpPr>
                  <p:cNvPr id="12381" name="AutoShape 211"/>
                  <p:cNvSpPr>
                    <a:spLocks noChangeArrowheads="1"/>
                  </p:cNvSpPr>
                  <p:nvPr/>
                </p:nvSpPr>
                <p:spPr bwMode="auto">
                  <a:xfrm>
                    <a:off x="1429" y="1755"/>
                    <a:ext cx="422" cy="195"/>
                  </a:xfrm>
                  <a:prstGeom prst="roundRect">
                    <a:avLst>
                      <a:gd name="adj" fmla="val 46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382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1425" y="1755"/>
                    <a:ext cx="891" cy="222"/>
                    <a:chOff x="1425" y="1755"/>
                    <a:chExt cx="891" cy="222"/>
                  </a:xfrm>
                </p:grpSpPr>
                <p:sp>
                  <p:nvSpPr>
                    <p:cNvPr id="12383" name="AutoShap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9" y="1755"/>
                      <a:ext cx="422" cy="195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4" name="AutoShap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5" y="1755"/>
                      <a:ext cx="892" cy="223"/>
                    </a:xfrm>
                    <a:prstGeom prst="roundRect">
                      <a:avLst>
                        <a:gd name="adj" fmla="val 46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hangingPunct="0">
                        <a:lnSpc>
                          <a:spcPct val="95000"/>
                        </a:lnSpc>
                        <a:buSzPct val="45000"/>
                        <a:buFont typeface="Wingdings" pitchFamily="2" charset="2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>
                          <a:solidFill>
                            <a:srgbClr val="0000FF"/>
                          </a:solidFill>
                        </a:rPr>
                        <a:t>p (</a:t>
                      </a:r>
                      <a:r>
                        <a:rPr lang="en-GB" i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l </a:t>
                      </a:r>
                      <a:r>
                        <a:rPr lang="en-GB">
                          <a:solidFill>
                            <a:srgbClr val="0000FF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en-GB">
                          <a:solidFill>
                            <a:srgbClr val="0000FF"/>
                          </a:solidFill>
                        </a:rPr>
                        <a:t>= 8, 10)</a:t>
                      </a:r>
                      <a:r>
                        <a:rPr lang="ar-SA">
                          <a:solidFill>
                            <a:srgbClr val="0000FF"/>
                          </a:solidFill>
                        </a:rPr>
                        <a:t>‏</a:t>
                      </a:r>
                      <a:endParaRPr lang="en-GB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2335" name="Group 215"/>
          <p:cNvGrpSpPr>
            <a:grpSpLocks/>
          </p:cNvGrpSpPr>
          <p:nvPr/>
        </p:nvGrpSpPr>
        <p:grpSpPr bwMode="auto">
          <a:xfrm>
            <a:off x="330200" y="3079750"/>
            <a:ext cx="598488" cy="492125"/>
            <a:chOff x="208" y="1940"/>
            <a:chExt cx="403" cy="255"/>
          </a:xfrm>
        </p:grpSpPr>
        <p:sp>
          <p:nvSpPr>
            <p:cNvPr id="12363" name="AutoShape 216"/>
            <p:cNvSpPr>
              <a:spLocks noChangeArrowheads="1"/>
            </p:cNvSpPr>
            <p:nvPr/>
          </p:nvSpPr>
          <p:spPr bwMode="auto">
            <a:xfrm>
              <a:off x="208" y="1940"/>
              <a:ext cx="404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64" name="Group 217"/>
            <p:cNvGrpSpPr>
              <a:grpSpLocks/>
            </p:cNvGrpSpPr>
            <p:nvPr/>
          </p:nvGrpSpPr>
          <p:grpSpPr bwMode="auto">
            <a:xfrm>
              <a:off x="208" y="1940"/>
              <a:ext cx="400" cy="252"/>
              <a:chOff x="208" y="1940"/>
              <a:chExt cx="400" cy="252"/>
            </a:xfrm>
          </p:grpSpPr>
          <p:sp>
            <p:nvSpPr>
              <p:cNvPr id="12365" name="AutoShape 218"/>
              <p:cNvSpPr>
                <a:spLocks noChangeArrowheads="1"/>
              </p:cNvSpPr>
              <p:nvPr/>
            </p:nvSpPr>
            <p:spPr bwMode="auto">
              <a:xfrm>
                <a:off x="208" y="1940"/>
                <a:ext cx="401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66" name="Group 219"/>
              <p:cNvGrpSpPr>
                <a:grpSpLocks/>
              </p:cNvGrpSpPr>
              <p:nvPr/>
            </p:nvGrpSpPr>
            <p:grpSpPr bwMode="auto">
              <a:xfrm>
                <a:off x="208" y="1940"/>
                <a:ext cx="397" cy="249"/>
                <a:chOff x="208" y="1940"/>
                <a:chExt cx="397" cy="249"/>
              </a:xfrm>
            </p:grpSpPr>
            <p:sp>
              <p:nvSpPr>
                <p:cNvPr id="12367" name="AutoShape 220"/>
                <p:cNvSpPr>
                  <a:spLocks noChangeArrowheads="1"/>
                </p:cNvSpPr>
                <p:nvPr/>
              </p:nvSpPr>
              <p:spPr bwMode="auto">
                <a:xfrm>
                  <a:off x="208" y="1940"/>
                  <a:ext cx="398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68" name="Group 221"/>
                <p:cNvGrpSpPr>
                  <a:grpSpLocks/>
                </p:cNvGrpSpPr>
                <p:nvPr/>
              </p:nvGrpSpPr>
              <p:grpSpPr bwMode="auto">
                <a:xfrm>
                  <a:off x="208" y="1940"/>
                  <a:ext cx="395" cy="246"/>
                  <a:chOff x="208" y="1940"/>
                  <a:chExt cx="395" cy="246"/>
                </a:xfrm>
              </p:grpSpPr>
              <p:sp>
                <p:nvSpPr>
                  <p:cNvPr id="12369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1940"/>
                    <a:ext cx="396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37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08" y="1940"/>
                    <a:ext cx="394" cy="246"/>
                    <a:chOff x="208" y="1940"/>
                    <a:chExt cx="394" cy="246"/>
                  </a:xfrm>
                </p:grpSpPr>
                <p:sp>
                  <p:nvSpPr>
                    <p:cNvPr id="12371" name="AutoShap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" y="1940"/>
                      <a:ext cx="395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72" name="Group 2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" y="1942"/>
                      <a:ext cx="394" cy="244"/>
                      <a:chOff x="208" y="1942"/>
                      <a:chExt cx="394" cy="244"/>
                    </a:xfrm>
                  </p:grpSpPr>
                  <p:sp>
                    <p:nvSpPr>
                      <p:cNvPr id="12373" name="AutoShap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8" y="1942"/>
                        <a:ext cx="395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74" name="AutoShap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" y="1942"/>
                        <a:ext cx="345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9/2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36" name="Line 228"/>
          <p:cNvSpPr>
            <a:spLocks noChangeShapeType="1"/>
          </p:cNvSpPr>
          <p:nvPr/>
        </p:nvSpPr>
        <p:spPr bwMode="auto">
          <a:xfrm flipH="1">
            <a:off x="5567363" y="4005263"/>
            <a:ext cx="15875" cy="1871662"/>
          </a:xfrm>
          <a:prstGeom prst="line">
            <a:avLst/>
          </a:prstGeom>
          <a:noFill/>
          <a:ln w="19080">
            <a:solidFill>
              <a:srgbClr val="0000FF"/>
            </a:solidFill>
            <a:prstDash val="dash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Text Box 229"/>
          <p:cNvSpPr txBox="1">
            <a:spLocks noChangeArrowheads="1"/>
          </p:cNvSpPr>
          <p:nvPr/>
        </p:nvSpPr>
        <p:spPr bwMode="auto">
          <a:xfrm>
            <a:off x="5580063" y="5084763"/>
            <a:ext cx="2762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FF"/>
              </a:buClr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FF"/>
                </a:solidFill>
                <a:latin typeface="Symbol" pitchFamily="18" charset="2"/>
              </a:rPr>
              <a:t></a:t>
            </a:r>
          </a:p>
        </p:txBody>
      </p:sp>
      <p:sp>
        <p:nvSpPr>
          <p:cNvPr id="12338" name="Text Box 230"/>
          <p:cNvSpPr txBox="1">
            <a:spLocks noChangeArrowheads="1"/>
          </p:cNvSpPr>
          <p:nvPr/>
        </p:nvSpPr>
        <p:spPr bwMode="auto">
          <a:xfrm>
            <a:off x="7092950" y="4508500"/>
            <a:ext cx="2762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FF"/>
              </a:buClr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FF"/>
                </a:solidFill>
                <a:latin typeface="Symbol" pitchFamily="18" charset="2"/>
              </a:rPr>
              <a:t></a:t>
            </a:r>
          </a:p>
        </p:txBody>
      </p:sp>
      <p:sp>
        <p:nvSpPr>
          <p:cNvPr id="12339" name="Text Box 231"/>
          <p:cNvSpPr txBox="1">
            <a:spLocks noChangeArrowheads="1"/>
          </p:cNvSpPr>
          <p:nvPr/>
        </p:nvSpPr>
        <p:spPr bwMode="auto">
          <a:xfrm>
            <a:off x="1116013" y="2622550"/>
            <a:ext cx="2778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FF"/>
              </a:buClr>
              <a:buFont typeface="Symbol" pitchFamily="18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0000FF"/>
                </a:solidFill>
                <a:latin typeface="Symbol" pitchFamily="18" charset="2"/>
              </a:rPr>
              <a:t></a:t>
            </a:r>
          </a:p>
        </p:txBody>
      </p:sp>
      <p:sp>
        <p:nvSpPr>
          <p:cNvPr id="12340" name="Line 232"/>
          <p:cNvSpPr>
            <a:spLocks noChangeShapeType="1"/>
          </p:cNvSpPr>
          <p:nvPr/>
        </p:nvSpPr>
        <p:spPr bwMode="auto">
          <a:xfrm>
            <a:off x="7019925" y="4437063"/>
            <a:ext cx="7938" cy="576262"/>
          </a:xfrm>
          <a:prstGeom prst="line">
            <a:avLst/>
          </a:prstGeom>
          <a:noFill/>
          <a:ln w="19080">
            <a:solidFill>
              <a:srgbClr val="0000FF"/>
            </a:solidFill>
            <a:prstDash val="dash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Line 233"/>
          <p:cNvSpPr>
            <a:spLocks noChangeShapeType="1"/>
          </p:cNvSpPr>
          <p:nvPr/>
        </p:nvSpPr>
        <p:spPr bwMode="auto">
          <a:xfrm>
            <a:off x="1403350" y="2478088"/>
            <a:ext cx="1588" cy="792162"/>
          </a:xfrm>
          <a:prstGeom prst="line">
            <a:avLst/>
          </a:prstGeom>
          <a:noFill/>
          <a:ln w="19080">
            <a:solidFill>
              <a:srgbClr val="0000FF"/>
            </a:solidFill>
            <a:prstDash val="dash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342" name="Group 234"/>
          <p:cNvGrpSpPr>
            <a:grpSpLocks/>
          </p:cNvGrpSpPr>
          <p:nvPr/>
        </p:nvGrpSpPr>
        <p:grpSpPr bwMode="auto">
          <a:xfrm>
            <a:off x="7451725" y="4651375"/>
            <a:ext cx="639763" cy="404813"/>
            <a:chOff x="4694" y="2930"/>
            <a:chExt cx="403" cy="255"/>
          </a:xfrm>
        </p:grpSpPr>
        <p:sp>
          <p:nvSpPr>
            <p:cNvPr id="12351" name="AutoShape 235"/>
            <p:cNvSpPr>
              <a:spLocks noChangeArrowheads="1"/>
            </p:cNvSpPr>
            <p:nvPr/>
          </p:nvSpPr>
          <p:spPr bwMode="auto">
            <a:xfrm>
              <a:off x="4694" y="2930"/>
              <a:ext cx="404" cy="256"/>
            </a:xfrm>
            <a:prstGeom prst="roundRect">
              <a:avLst>
                <a:gd name="adj" fmla="val 352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52" name="Group 236"/>
            <p:cNvGrpSpPr>
              <a:grpSpLocks/>
            </p:cNvGrpSpPr>
            <p:nvPr/>
          </p:nvGrpSpPr>
          <p:grpSpPr bwMode="auto">
            <a:xfrm>
              <a:off x="4694" y="2930"/>
              <a:ext cx="400" cy="252"/>
              <a:chOff x="4694" y="2930"/>
              <a:chExt cx="400" cy="252"/>
            </a:xfrm>
          </p:grpSpPr>
          <p:sp>
            <p:nvSpPr>
              <p:cNvPr id="12353" name="AutoShape 237"/>
              <p:cNvSpPr>
                <a:spLocks noChangeArrowheads="1"/>
              </p:cNvSpPr>
              <p:nvPr/>
            </p:nvSpPr>
            <p:spPr bwMode="auto">
              <a:xfrm>
                <a:off x="4694" y="2930"/>
                <a:ext cx="401" cy="253"/>
              </a:xfrm>
              <a:prstGeom prst="roundRect">
                <a:avLst>
                  <a:gd name="adj" fmla="val 3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54" name="Group 238"/>
              <p:cNvGrpSpPr>
                <a:grpSpLocks/>
              </p:cNvGrpSpPr>
              <p:nvPr/>
            </p:nvGrpSpPr>
            <p:grpSpPr bwMode="auto">
              <a:xfrm>
                <a:off x="4694" y="2930"/>
                <a:ext cx="397" cy="249"/>
                <a:chOff x="4694" y="2930"/>
                <a:chExt cx="397" cy="249"/>
              </a:xfrm>
            </p:grpSpPr>
            <p:sp>
              <p:nvSpPr>
                <p:cNvPr id="12355" name="AutoShape 239"/>
                <p:cNvSpPr>
                  <a:spLocks noChangeArrowheads="1"/>
                </p:cNvSpPr>
                <p:nvPr/>
              </p:nvSpPr>
              <p:spPr bwMode="auto">
                <a:xfrm>
                  <a:off x="4694" y="2930"/>
                  <a:ext cx="398" cy="250"/>
                </a:xfrm>
                <a:prstGeom prst="roundRect">
                  <a:avLst>
                    <a:gd name="adj" fmla="val 36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56" name="Group 240"/>
                <p:cNvGrpSpPr>
                  <a:grpSpLocks/>
                </p:cNvGrpSpPr>
                <p:nvPr/>
              </p:nvGrpSpPr>
              <p:grpSpPr bwMode="auto">
                <a:xfrm>
                  <a:off x="4694" y="2930"/>
                  <a:ext cx="395" cy="246"/>
                  <a:chOff x="4694" y="2930"/>
                  <a:chExt cx="395" cy="246"/>
                </a:xfrm>
              </p:grpSpPr>
              <p:sp>
                <p:nvSpPr>
                  <p:cNvPr id="12357" name="AutoShape 241"/>
                  <p:cNvSpPr>
                    <a:spLocks noChangeArrowheads="1"/>
                  </p:cNvSpPr>
                  <p:nvPr/>
                </p:nvSpPr>
                <p:spPr bwMode="auto">
                  <a:xfrm>
                    <a:off x="4694" y="2930"/>
                    <a:ext cx="396" cy="247"/>
                  </a:xfrm>
                  <a:prstGeom prst="roundRect">
                    <a:avLst>
                      <a:gd name="adj" fmla="val 36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358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4694" y="2930"/>
                    <a:ext cx="394" cy="246"/>
                    <a:chOff x="4694" y="2930"/>
                    <a:chExt cx="394" cy="246"/>
                  </a:xfrm>
                </p:grpSpPr>
                <p:sp>
                  <p:nvSpPr>
                    <p:cNvPr id="12359" name="AutoShap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4" y="2930"/>
                      <a:ext cx="395" cy="245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360" name="Group 2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" y="2932"/>
                      <a:ext cx="394" cy="244"/>
                      <a:chOff x="4694" y="2932"/>
                      <a:chExt cx="394" cy="244"/>
                    </a:xfrm>
                  </p:grpSpPr>
                  <p:sp>
                    <p:nvSpPr>
                      <p:cNvPr id="12361" name="AutoShap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4" y="2932"/>
                        <a:ext cx="395" cy="245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62" name="AutoShap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8" y="2932"/>
                        <a:ext cx="345" cy="223"/>
                      </a:xfrm>
                      <a:prstGeom prst="roundRect">
                        <a:avLst>
                          <a:gd name="adj" fmla="val 37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hangingPunct="0">
                          <a:lnSpc>
                            <a:spcPct val="95000"/>
                          </a:lnSpc>
                          <a:buSzPct val="45000"/>
                          <a:buFont typeface="Wingdings" pitchFamily="2" charset="2"/>
                          <a:buNone/>
                          <a:tabLst>
                            <a:tab pos="0" algn="l"/>
                            <a:tab pos="457200" algn="l"/>
                            <a:tab pos="914400" algn="l"/>
                            <a:tab pos="1371600" algn="l"/>
                            <a:tab pos="1828800" algn="l"/>
                            <a:tab pos="2286000" algn="l"/>
                            <a:tab pos="2743200" algn="l"/>
                            <a:tab pos="3200400" algn="l"/>
                            <a:tab pos="3657600" algn="l"/>
                            <a:tab pos="4114800" algn="l"/>
                            <a:tab pos="4572000" algn="l"/>
                            <a:tab pos="5029200" algn="l"/>
                            <a:tab pos="5486400" algn="l"/>
                            <a:tab pos="5943600" algn="l"/>
                            <a:tab pos="6400800" algn="l"/>
                            <a:tab pos="6858000" algn="l"/>
                            <a:tab pos="7315200" algn="l"/>
                            <a:tab pos="7772400" algn="l"/>
                            <a:tab pos="8229600" algn="l"/>
                            <a:tab pos="8686800" algn="l"/>
                            <a:tab pos="9144000" algn="l"/>
                          </a:tabLst>
                        </a:pPr>
                        <a:r>
                          <a:rPr lang="en-GB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5/2</a:t>
                        </a:r>
                        <a:r>
                          <a:rPr lang="en-GB" baseline="30000">
                            <a:solidFill>
                              <a:srgbClr val="000000"/>
                            </a:solidFill>
                            <a:latin typeface="Times New Roman" pitchFamily="18" charset="0"/>
                          </a:rPr>
                          <a:t>+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43" name="Text Box 247"/>
          <p:cNvSpPr txBox="1">
            <a:spLocks noChangeArrowheads="1"/>
          </p:cNvSpPr>
          <p:nvPr/>
        </p:nvSpPr>
        <p:spPr bwMode="auto">
          <a:xfrm>
            <a:off x="4940300" y="5734050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en-GB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2344" name="Line 248"/>
          <p:cNvSpPr>
            <a:spLocks noChangeShapeType="1"/>
          </p:cNvSpPr>
          <p:nvPr/>
        </p:nvSpPr>
        <p:spPr bwMode="auto">
          <a:xfrm flipH="1">
            <a:off x="1544638" y="2060575"/>
            <a:ext cx="2093912" cy="1223963"/>
          </a:xfrm>
          <a:prstGeom prst="line">
            <a:avLst/>
          </a:prstGeom>
          <a:noFill/>
          <a:ln w="28440" cap="rnd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Line 249"/>
          <p:cNvSpPr>
            <a:spLocks noChangeShapeType="1"/>
          </p:cNvSpPr>
          <p:nvPr/>
        </p:nvSpPr>
        <p:spPr bwMode="auto">
          <a:xfrm flipH="1">
            <a:off x="1616075" y="2133600"/>
            <a:ext cx="2022475" cy="1150938"/>
          </a:xfrm>
          <a:prstGeom prst="line">
            <a:avLst/>
          </a:prstGeom>
          <a:noFill/>
          <a:ln w="28440" cap="rnd">
            <a:solidFill>
              <a:srgbClr val="0000FF"/>
            </a:solidFill>
            <a:prstDash val="sysDot"/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46" name="Line 250"/>
          <p:cNvSpPr>
            <a:spLocks noChangeShapeType="1"/>
          </p:cNvSpPr>
          <p:nvPr/>
        </p:nvSpPr>
        <p:spPr bwMode="auto">
          <a:xfrm>
            <a:off x="1835150" y="3270250"/>
            <a:ext cx="2592388" cy="4763"/>
          </a:xfrm>
          <a:prstGeom prst="line">
            <a:avLst/>
          </a:prstGeom>
          <a:noFill/>
          <a:ln w="3168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7" name="Line 251"/>
          <p:cNvSpPr>
            <a:spLocks noChangeShapeType="1"/>
          </p:cNvSpPr>
          <p:nvPr/>
        </p:nvSpPr>
        <p:spPr bwMode="auto">
          <a:xfrm>
            <a:off x="5292725" y="5013325"/>
            <a:ext cx="1439863" cy="1588"/>
          </a:xfrm>
          <a:prstGeom prst="line">
            <a:avLst/>
          </a:prstGeom>
          <a:noFill/>
          <a:ln w="3168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8" name="Text Box 252"/>
          <p:cNvSpPr txBox="1">
            <a:spLocks noChangeArrowheads="1"/>
          </p:cNvSpPr>
          <p:nvPr/>
        </p:nvSpPr>
        <p:spPr bwMode="auto">
          <a:xfrm>
            <a:off x="4303713" y="3062288"/>
            <a:ext cx="4064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</a:t>
            </a:r>
            <a:r>
              <a:rPr lang="en-GB" baseline="-250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2349" name="Text Box 253"/>
          <p:cNvSpPr txBox="1">
            <a:spLocks noChangeArrowheads="1"/>
          </p:cNvSpPr>
          <p:nvPr/>
        </p:nvSpPr>
        <p:spPr bwMode="auto">
          <a:xfrm>
            <a:off x="4940300" y="4797425"/>
            <a:ext cx="4064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</a:t>
            </a:r>
            <a:r>
              <a:rPr lang="en-GB" baseline="-250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2350" name="Line 254"/>
          <p:cNvSpPr>
            <a:spLocks noChangeShapeType="1"/>
          </p:cNvSpPr>
          <p:nvPr/>
        </p:nvSpPr>
        <p:spPr bwMode="auto">
          <a:xfrm>
            <a:off x="5292725" y="4797425"/>
            <a:ext cx="757238" cy="1588"/>
          </a:xfrm>
          <a:prstGeom prst="line">
            <a:avLst/>
          </a:prstGeom>
          <a:noFill/>
          <a:ln w="3168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n-US" sz="4000" baseline="30000" smtClean="0"/>
              <a:t>98</a:t>
            </a:r>
            <a:r>
              <a:rPr lang="en-US" sz="4000" smtClean="0"/>
              <a:t>Cd gated decay data</a:t>
            </a:r>
          </a:p>
        </p:txBody>
      </p:sp>
      <p:pic>
        <p:nvPicPr>
          <p:cNvPr id="13315" name="Inhaltsplatzhalter 5" descr="DCY_98Cd_ener_vs_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62" t="15863" b="3278"/>
          <a:stretch>
            <a:fillRect/>
          </a:stretch>
        </p:blipFill>
        <p:spPr>
          <a:xfrm>
            <a:off x="655638" y="644525"/>
            <a:ext cx="8488362" cy="5880100"/>
          </a:xfrm>
        </p:spPr>
      </p:pic>
      <p:sp>
        <p:nvSpPr>
          <p:cNvPr id="13316" name="Text Box 19"/>
          <p:cNvSpPr txBox="1">
            <a:spLocks noChangeArrowheads="1"/>
          </p:cNvSpPr>
          <p:nvPr/>
        </p:nvSpPr>
        <p:spPr bwMode="auto">
          <a:xfrm>
            <a:off x="5580063" y="1484313"/>
            <a:ext cx="9350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chemeClr val="bg1"/>
                </a:solidFill>
                <a:cs typeface="Lucida Sans Unicode" pitchFamily="34" charset="0"/>
              </a:rPr>
              <a:t>511</a:t>
            </a:r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5580063" y="2924175"/>
            <a:ext cx="9350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chemeClr val="bg1"/>
                </a:solidFill>
                <a:cs typeface="Lucida Sans Unicode" pitchFamily="34" charset="0"/>
              </a:rPr>
              <a:t>347</a:t>
            </a: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1187450" y="5027613"/>
            <a:ext cx="9366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chemeClr val="bg1"/>
                </a:solidFill>
                <a:cs typeface="Lucida Sans Unicode" pitchFamily="34" charset="0"/>
              </a:rPr>
              <a:t>107</a:t>
            </a:r>
          </a:p>
        </p:txBody>
      </p:sp>
      <p:sp>
        <p:nvSpPr>
          <p:cNvPr id="13319" name="Text Box 19"/>
          <p:cNvSpPr txBox="1">
            <a:spLocks noChangeArrowheads="1"/>
          </p:cNvSpPr>
          <p:nvPr/>
        </p:nvSpPr>
        <p:spPr bwMode="auto">
          <a:xfrm>
            <a:off x="1476375" y="5532438"/>
            <a:ext cx="5746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chemeClr val="bg1"/>
                </a:solidFill>
                <a:cs typeface="Lucida Sans Unicode" pitchFamily="34" charset="0"/>
              </a:rPr>
              <a:t>61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793875" y="5186363"/>
            <a:ext cx="936625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979613" y="5589588"/>
            <a:ext cx="936625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rot="10800000">
            <a:off x="5003800" y="3068638"/>
            <a:ext cx="504825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10800000">
            <a:off x="4946650" y="1597025"/>
            <a:ext cx="504825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feld 18"/>
          <p:cNvSpPr txBox="1">
            <a:spLocks noChangeArrowheads="1"/>
          </p:cNvSpPr>
          <p:nvPr/>
        </p:nvSpPr>
        <p:spPr bwMode="auto">
          <a:xfrm>
            <a:off x="2916238" y="6488113"/>
            <a:ext cx="120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Time [</a:t>
            </a:r>
            <a:r>
              <a:rPr lang="el-GR" b="1"/>
              <a:t>μ</a:t>
            </a:r>
            <a:r>
              <a:rPr lang="en-US" b="1"/>
              <a:t>s]</a:t>
            </a:r>
          </a:p>
        </p:txBody>
      </p:sp>
      <p:sp>
        <p:nvSpPr>
          <p:cNvPr id="13325" name="Textfeld 19"/>
          <p:cNvSpPr txBox="1">
            <a:spLocks noChangeArrowheads="1"/>
          </p:cNvSpPr>
          <p:nvPr/>
        </p:nvSpPr>
        <p:spPr bwMode="auto">
          <a:xfrm rot="-5400000">
            <a:off x="-505619" y="3348832"/>
            <a:ext cx="159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Energy</a:t>
            </a:r>
            <a:r>
              <a:rPr lang="de-DE" b="1"/>
              <a:t> [keV]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nhaltsplatzhalter 3" descr="98Cd-GT-decay_Z_Phys_342_y1992_p4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49275"/>
            <a:ext cx="9144000" cy="5707063"/>
          </a:xfrm>
        </p:spPr>
      </p:pic>
      <p:sp>
        <p:nvSpPr>
          <p:cNvPr id="14339" name="Rechteck 4"/>
          <p:cNvSpPr>
            <a:spLocks noChangeArrowheads="1"/>
          </p:cNvSpPr>
          <p:nvPr/>
        </p:nvSpPr>
        <p:spPr bwMode="auto">
          <a:xfrm>
            <a:off x="1476375" y="6176963"/>
            <a:ext cx="6767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A. Plochocki et al., Z. Phys. A 342 (1992) 43</a:t>
            </a:r>
          </a:p>
          <a:p>
            <a:r>
              <a:rPr lang="en-US" sz="2000"/>
              <a:t>(including CE spectroscopy)    </a:t>
            </a:r>
          </a:p>
        </p:txBody>
      </p:sp>
      <p:sp>
        <p:nvSpPr>
          <p:cNvPr id="14340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n-US" sz="4000" baseline="30000" smtClean="0"/>
              <a:t>98</a:t>
            </a:r>
            <a:r>
              <a:rPr lang="en-US" sz="4000" smtClean="0"/>
              <a:t>Cd g.s. </a:t>
            </a:r>
            <a:r>
              <a:rPr lang="en-US" sz="3200" smtClean="0">
                <a:sym typeface="Wingdings" pitchFamily="2" charset="2"/>
              </a:rPr>
              <a:t></a:t>
            </a:r>
            <a:r>
              <a:rPr lang="en-US" sz="4000" smtClean="0">
                <a:sym typeface="Wingdings" pitchFamily="2" charset="2"/>
              </a:rPr>
              <a:t> </a:t>
            </a:r>
            <a:r>
              <a:rPr lang="en-US" sz="4000" smtClean="0"/>
              <a:t> </a:t>
            </a:r>
            <a:r>
              <a:rPr lang="en-US" sz="4000" baseline="30000" smtClean="0"/>
              <a:t>98</a:t>
            </a:r>
            <a:r>
              <a:rPr lang="en-US" sz="4000" smtClean="0"/>
              <a:t>Ag GT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700" cy="1655763"/>
          </a:xfrm>
        </p:spPr>
        <p:txBody>
          <a:bodyPr/>
          <a:lstStyle/>
          <a:p>
            <a:r>
              <a:rPr lang="en-US" sz="4000" smtClean="0"/>
              <a:t>98Ag – EXP and SM</a:t>
            </a:r>
          </a:p>
        </p:txBody>
      </p:sp>
      <p:pic>
        <p:nvPicPr>
          <p:cNvPr id="15363" name="Inhaltsplatzhalter 3" descr="98Ag_Z_Phys_352_y1995_p37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0"/>
            <a:ext cx="5272088" cy="6873875"/>
          </a:xfrm>
        </p:spPr>
      </p:pic>
      <p:sp>
        <p:nvSpPr>
          <p:cNvPr id="15364" name="Rechteck 4"/>
          <p:cNvSpPr>
            <a:spLocks noChangeArrowheads="1"/>
          </p:cNvSpPr>
          <p:nvPr/>
        </p:nvSpPr>
        <p:spPr bwMode="auto">
          <a:xfrm>
            <a:off x="0" y="1700213"/>
            <a:ext cx="356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R. Schubart, H. Grawe, et al.,</a:t>
            </a:r>
          </a:p>
          <a:p>
            <a:r>
              <a:rPr lang="en-US" sz="2000"/>
              <a:t> Z. Phys. A 34252 (1995) 373    </a:t>
            </a:r>
          </a:p>
        </p:txBody>
      </p:sp>
      <p:grpSp>
        <p:nvGrpSpPr>
          <p:cNvPr id="2" name="Gruppieren 21"/>
          <p:cNvGrpSpPr>
            <a:grpSpLocks/>
          </p:cNvGrpSpPr>
          <p:nvPr/>
        </p:nvGrpSpPr>
        <p:grpSpPr bwMode="auto">
          <a:xfrm>
            <a:off x="0" y="2589213"/>
            <a:ext cx="6516688" cy="4268787"/>
            <a:chOff x="0" y="2588865"/>
            <a:chExt cx="6516216" cy="4269135"/>
          </a:xfrm>
        </p:grpSpPr>
        <p:cxnSp>
          <p:nvCxnSpPr>
            <p:cNvPr id="8" name="Gerade Verbindung 7"/>
            <p:cNvCxnSpPr/>
            <p:nvPr/>
          </p:nvCxnSpPr>
          <p:spPr>
            <a:xfrm rot="10800000">
              <a:off x="0" y="5589485"/>
              <a:ext cx="3708131" cy="126851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/>
            <p:cNvSpPr/>
            <p:nvPr/>
          </p:nvSpPr>
          <p:spPr>
            <a:xfrm>
              <a:off x="3708131" y="5084618"/>
              <a:ext cx="2808085" cy="177338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Gerade Verbindung 13"/>
            <p:cNvCxnSpPr/>
            <p:nvPr/>
          </p:nvCxnSpPr>
          <p:spPr>
            <a:xfrm rot="16200000" flipV="1">
              <a:off x="4535764" y="3104167"/>
              <a:ext cx="2448125" cy="15127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69" name="Grafik 5" descr="98Ag_Z_Phys_352_y1995_p373_zoo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2588865"/>
              <a:ext cx="4933950" cy="300037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n-US" sz="4000" baseline="30000" smtClean="0"/>
              <a:t>98</a:t>
            </a:r>
            <a:r>
              <a:rPr lang="en-US" sz="4000" smtClean="0"/>
              <a:t>Cd gated decay data (cont.)</a:t>
            </a:r>
          </a:p>
        </p:txBody>
      </p:sp>
      <p:pic>
        <p:nvPicPr>
          <p:cNvPr id="16387" name="Inhaltsplatzhalter 5" descr="DCY_98Cd_ener_vs_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2" t="34947"/>
          <a:stretch>
            <a:fillRect/>
          </a:stretch>
        </p:blipFill>
        <p:spPr>
          <a:xfrm>
            <a:off x="468313" y="765175"/>
            <a:ext cx="8675687" cy="4751388"/>
          </a:xfrm>
        </p:spPr>
      </p:pic>
      <p:sp>
        <p:nvSpPr>
          <p:cNvPr id="16388" name="Text Box 19"/>
          <p:cNvSpPr txBox="1">
            <a:spLocks noChangeArrowheads="1"/>
          </p:cNvSpPr>
          <p:nvPr/>
        </p:nvSpPr>
        <p:spPr bwMode="auto">
          <a:xfrm>
            <a:off x="827088" y="4365625"/>
            <a:ext cx="5762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chemeClr val="bg1"/>
                </a:solidFill>
                <a:cs typeface="Lucida Sans Unicode" pitchFamily="34" charset="0"/>
              </a:rPr>
              <a:t>61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403350" y="4005263"/>
            <a:ext cx="1944688" cy="431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485775" y="2565400"/>
            <a:ext cx="773113" cy="344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chemeClr val="bg1"/>
                </a:solidFill>
                <a:cs typeface="Lucida Sans Unicode" pitchFamily="34" charset="0"/>
              </a:rPr>
              <a:t>107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187450" y="2781300"/>
            <a:ext cx="647700" cy="215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feld 12"/>
          <p:cNvSpPr txBox="1">
            <a:spLocks noChangeArrowheads="1"/>
          </p:cNvSpPr>
          <p:nvPr/>
        </p:nvSpPr>
        <p:spPr bwMode="auto">
          <a:xfrm>
            <a:off x="3635375" y="5516563"/>
            <a:ext cx="120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Time [</a:t>
            </a:r>
            <a:r>
              <a:rPr lang="el-GR" b="1"/>
              <a:t>μ</a:t>
            </a:r>
            <a:r>
              <a:rPr lang="en-US" b="1"/>
              <a:t>s]</a:t>
            </a:r>
          </a:p>
        </p:txBody>
      </p:sp>
      <p:sp>
        <p:nvSpPr>
          <p:cNvPr id="16393" name="Textfeld 13"/>
          <p:cNvSpPr txBox="1">
            <a:spLocks noChangeArrowheads="1"/>
          </p:cNvSpPr>
          <p:nvPr/>
        </p:nvSpPr>
        <p:spPr bwMode="auto">
          <a:xfrm rot="-5400000">
            <a:off x="-612775" y="245745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Energy</a:t>
            </a:r>
            <a:r>
              <a:rPr lang="de-DE" b="1"/>
              <a:t> [keV]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n-US" sz="4000" baseline="30000" smtClean="0"/>
              <a:t>98</a:t>
            </a:r>
            <a:r>
              <a:rPr lang="en-US" sz="4000" smtClean="0"/>
              <a:t>Cd gated decay data (cont.)</a:t>
            </a:r>
          </a:p>
        </p:txBody>
      </p:sp>
      <p:pic>
        <p:nvPicPr>
          <p:cNvPr id="17411" name="Inhaltsplatzhalter 5" descr="DCY_98Cd_ener_vs_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3800"/>
            <a:ext cx="9144000" cy="5114925"/>
          </a:xfrm>
        </p:spPr>
      </p:pic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2339975" y="3860800"/>
            <a:ext cx="1152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rgbClr val="00B0F0"/>
                </a:solidFill>
                <a:cs typeface="Lucida Sans Unicode" pitchFamily="34" charset="0"/>
              </a:rPr>
              <a:t>61 keV</a:t>
            </a:r>
          </a:p>
        </p:txBody>
      </p:sp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7235825" y="1484313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rgbClr val="C00000"/>
                </a:solidFill>
                <a:cs typeface="Lucida Sans Unicode" pitchFamily="34" charset="0"/>
              </a:rPr>
              <a:t>107 keV</a:t>
            </a:r>
          </a:p>
        </p:txBody>
      </p:sp>
      <p:sp>
        <p:nvSpPr>
          <p:cNvPr id="17414" name="Textfeld 12"/>
          <p:cNvSpPr txBox="1">
            <a:spLocks noChangeArrowheads="1"/>
          </p:cNvSpPr>
          <p:nvPr/>
        </p:nvSpPr>
        <p:spPr bwMode="auto">
          <a:xfrm>
            <a:off x="3635375" y="6372225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Energy [keV</a:t>
            </a:r>
            <a:r>
              <a:rPr lang="de-DE" b="1"/>
              <a:t>]</a:t>
            </a:r>
            <a:endParaRPr lang="en-US"/>
          </a:p>
        </p:txBody>
      </p:sp>
      <p:sp>
        <p:nvSpPr>
          <p:cNvPr id="17415" name="Rechteck 6"/>
          <p:cNvSpPr>
            <a:spLocks noChangeArrowheads="1"/>
          </p:cNvSpPr>
          <p:nvPr/>
        </p:nvSpPr>
        <p:spPr bwMode="auto">
          <a:xfrm>
            <a:off x="1914525" y="692150"/>
            <a:ext cx="4602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cs typeface="Lucida Sans Unicode" pitchFamily="34" charset="0"/>
              </a:rPr>
              <a:t>Projection on the energy axis (y)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en-US" baseline="30000" smtClean="0"/>
              <a:t>98</a:t>
            </a:r>
            <a:r>
              <a:rPr lang="en-US" smtClean="0"/>
              <a:t>Cd gated decay data (cont.)</a:t>
            </a:r>
          </a:p>
        </p:txBody>
      </p:sp>
      <p:pic>
        <p:nvPicPr>
          <p:cNvPr id="18435" name="Inhaltsplatzhalter 5" descr="DCY_98Cd_ener_vs_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1196975"/>
            <a:ext cx="9180513" cy="5049838"/>
          </a:xfrm>
        </p:spPr>
      </p:pic>
      <p:sp>
        <p:nvSpPr>
          <p:cNvPr id="18436" name="Text Box 19"/>
          <p:cNvSpPr txBox="1">
            <a:spLocks noChangeArrowheads="1"/>
          </p:cNvSpPr>
          <p:nvPr/>
        </p:nvSpPr>
        <p:spPr bwMode="auto">
          <a:xfrm>
            <a:off x="1619250" y="3995738"/>
            <a:ext cx="11525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rgbClr val="00B0F0"/>
                </a:solidFill>
                <a:cs typeface="Lucida Sans Unicode" pitchFamily="34" charset="0"/>
              </a:rPr>
              <a:t>Gate</a:t>
            </a:r>
          </a:p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rgbClr val="00B0F0"/>
                </a:solidFill>
                <a:cs typeface="Lucida Sans Unicode" pitchFamily="34" charset="0"/>
              </a:rPr>
              <a:t>61 keV</a:t>
            </a:r>
          </a:p>
        </p:txBody>
      </p:sp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2843213" y="1835150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>
                <a:solidFill>
                  <a:srgbClr val="C00000"/>
                </a:solidFill>
                <a:cs typeface="Lucida Sans Unicode" pitchFamily="34" charset="0"/>
              </a:rPr>
              <a:t>Gate 107 keV</a:t>
            </a:r>
          </a:p>
        </p:txBody>
      </p:sp>
      <p:sp>
        <p:nvSpPr>
          <p:cNvPr id="18438" name="Textfeld 12"/>
          <p:cNvSpPr txBox="1">
            <a:spLocks noChangeArrowheads="1"/>
          </p:cNvSpPr>
          <p:nvPr/>
        </p:nvSpPr>
        <p:spPr bwMode="auto">
          <a:xfrm>
            <a:off x="3635375" y="6237288"/>
            <a:ext cx="193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Time [</a:t>
            </a:r>
            <a:r>
              <a:rPr lang="de-DE" b="1"/>
              <a:t>channels]</a:t>
            </a:r>
            <a:endParaRPr lang="en-US"/>
          </a:p>
        </p:txBody>
      </p:sp>
      <p:sp>
        <p:nvSpPr>
          <p:cNvPr id="18439" name="Rechteck 13"/>
          <p:cNvSpPr>
            <a:spLocks noChangeArrowheads="1"/>
          </p:cNvSpPr>
          <p:nvPr/>
        </p:nvSpPr>
        <p:spPr bwMode="auto">
          <a:xfrm>
            <a:off x="1692275" y="692150"/>
            <a:ext cx="5938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cs typeface="Lucida Sans Unicode" pitchFamily="34" charset="0"/>
              </a:rPr>
              <a:t>Time spectra </a:t>
            </a:r>
            <a:r>
              <a:rPr lang="en-GB" sz="2400" b="1">
                <a:cs typeface="Lucida Sans Unicode" pitchFamily="34" charset="0"/>
              </a:rPr>
              <a:t>with</a:t>
            </a:r>
            <a:r>
              <a:rPr lang="en-GB" sz="2400">
                <a:cs typeface="Lucida Sans Unicode" pitchFamily="34" charset="0"/>
              </a:rPr>
              <a:t> background subtraction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smtClean="0"/>
              <a:t>Summary and outlook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468313" y="877888"/>
            <a:ext cx="8604250" cy="5214937"/>
          </a:xfrm>
        </p:spPr>
        <p:txBody>
          <a:bodyPr/>
          <a:lstStyle/>
          <a:p>
            <a:r>
              <a:rPr lang="en-US" sz="2000" dirty="0" smtClean="0"/>
              <a:t>New transition (4157 keV) in </a:t>
            </a:r>
            <a:r>
              <a:rPr lang="en-US" sz="2000" baseline="30000" dirty="0" smtClean="0"/>
              <a:t>98</a:t>
            </a:r>
            <a:r>
              <a:rPr lang="en-US" sz="2000" dirty="0" smtClean="0"/>
              <a:t>Cd</a:t>
            </a:r>
            <a:r>
              <a:rPr lang="de-DE" sz="2000" dirty="0" smtClean="0"/>
              <a:t>, </a:t>
            </a:r>
            <a:r>
              <a:rPr lang="en-US" sz="2000" dirty="0" smtClean="0"/>
              <a:t>suggesting a (10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) level (6585 keV), </a:t>
            </a:r>
            <a:br>
              <a:rPr lang="en-US" sz="2000" dirty="0" smtClean="0"/>
            </a:br>
            <a:r>
              <a:rPr lang="en-US" sz="2000" dirty="0" smtClean="0"/>
              <a:t>50 keV below the (12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) level</a:t>
            </a:r>
          </a:p>
          <a:p>
            <a:r>
              <a:rPr lang="en-US" sz="2000" dirty="0" smtClean="0"/>
              <a:t>Exp. B(E4) and B(E2) estimates of the (12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) depopulating transitions</a:t>
            </a:r>
          </a:p>
          <a:p>
            <a:r>
              <a:rPr lang="en-US" sz="2000" dirty="0" smtClean="0"/>
              <a:t>Not reproduced by previous shell-model calculations</a:t>
            </a:r>
          </a:p>
          <a:p>
            <a:r>
              <a:rPr lang="en-US" sz="2000" dirty="0" smtClean="0"/>
              <a:t>SM analysis of the proton and neutron transition matrix elements</a:t>
            </a:r>
          </a:p>
          <a:p>
            <a:r>
              <a:rPr lang="en-US" sz="2000" dirty="0" smtClean="0"/>
              <a:t>New isomeric transition in </a:t>
            </a:r>
            <a:r>
              <a:rPr lang="en-US" sz="2000" baseline="30000" dirty="0" smtClean="0"/>
              <a:t>98</a:t>
            </a:r>
            <a:r>
              <a:rPr lang="en-US" sz="2000" dirty="0" smtClean="0"/>
              <a:t>Ag, tentative new ordering of 61-107 keV  cascade and exp. B(E2) estimate for the 107 keV transition</a:t>
            </a:r>
          </a:p>
          <a:p>
            <a:r>
              <a:rPr lang="en-US" sz="2000" dirty="0" smtClean="0"/>
              <a:t>Now </a:t>
            </a:r>
            <a:r>
              <a:rPr lang="en-US" sz="2000" baseline="30000" dirty="0" smtClean="0"/>
              <a:t>98</a:t>
            </a:r>
            <a:r>
              <a:rPr lang="en-US" sz="2000" dirty="0" smtClean="0"/>
              <a:t>Ag-EXP excellent agreement with SM energies and B(E2) strength</a:t>
            </a:r>
          </a:p>
          <a:p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Still to do:</a:t>
            </a:r>
          </a:p>
          <a:p>
            <a:r>
              <a:rPr lang="en-US" sz="2000" dirty="0" smtClean="0"/>
              <a:t>Final </a:t>
            </a:r>
            <a:r>
              <a:rPr lang="el-GR" sz="2000" dirty="0" smtClean="0"/>
              <a:t>γ</a:t>
            </a:r>
            <a:r>
              <a:rPr lang="de-DE" sz="2000" dirty="0" smtClean="0"/>
              <a:t>-</a:t>
            </a:r>
            <a:r>
              <a:rPr lang="el-GR" sz="2000" dirty="0" smtClean="0"/>
              <a:t>γ</a:t>
            </a:r>
            <a:r>
              <a:rPr lang="de-DE" sz="2000" dirty="0" smtClean="0"/>
              <a:t> </a:t>
            </a:r>
            <a:r>
              <a:rPr lang="en-US" sz="2000" dirty="0" smtClean="0"/>
              <a:t>and lifetimes analysis </a:t>
            </a:r>
          </a:p>
          <a:p>
            <a:r>
              <a:rPr lang="en-US" sz="2000" dirty="0" smtClean="0"/>
              <a:t>Continue decay (active stopper) analysis</a:t>
            </a:r>
          </a:p>
          <a:p>
            <a:r>
              <a:rPr lang="en-US" sz="2000" dirty="0" smtClean="0"/>
              <a:t>Good SM description of the </a:t>
            </a:r>
            <a:r>
              <a:rPr lang="en-US" sz="2000" baseline="30000" dirty="0" smtClean="0"/>
              <a:t>100</a:t>
            </a:r>
            <a:r>
              <a:rPr lang="en-US" sz="2000" dirty="0" smtClean="0"/>
              <a:t>Sn region incl. core excited states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3"/>
          <p:cNvSpPr>
            <a:spLocks noChangeArrowheads="1"/>
          </p:cNvSpPr>
          <p:nvPr/>
        </p:nvSpPr>
        <p:spPr bwMode="auto">
          <a:xfrm>
            <a:off x="2500313" y="1484313"/>
            <a:ext cx="4357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/>
              <a:t>Introduction</a:t>
            </a:r>
          </a:p>
          <a:p>
            <a:pPr>
              <a:buFont typeface="Wingdings" pitchFamily="2" charset="2"/>
              <a:buChar char="v"/>
            </a:pPr>
            <a:endParaRPr lang="en-US" sz="2400"/>
          </a:p>
          <a:p>
            <a:pPr>
              <a:buFont typeface="Wingdings" pitchFamily="2" charset="2"/>
              <a:buChar char="v"/>
            </a:pPr>
            <a:r>
              <a:rPr lang="en-US" sz="2400"/>
              <a:t>RISING  S352  Experiment</a:t>
            </a:r>
          </a:p>
          <a:p>
            <a:endParaRPr lang="en-US" sz="2400"/>
          </a:p>
          <a:p>
            <a:pPr>
              <a:buFont typeface="Wingdings" pitchFamily="2" charset="2"/>
              <a:buChar char="v"/>
            </a:pPr>
            <a:r>
              <a:rPr lang="en-US" sz="2400" baseline="30000"/>
              <a:t>98</a:t>
            </a:r>
            <a:r>
              <a:rPr lang="en-US" sz="2400"/>
              <a:t>Cd Isomer Spectroscopy</a:t>
            </a:r>
          </a:p>
          <a:p>
            <a:pPr>
              <a:buFont typeface="Wingdings" pitchFamily="2" charset="2"/>
              <a:buChar char="v"/>
            </a:pPr>
            <a:endParaRPr lang="en-US" sz="2400"/>
          </a:p>
          <a:p>
            <a:pPr>
              <a:buFont typeface="Wingdings" pitchFamily="2" charset="2"/>
              <a:buChar char="v"/>
            </a:pPr>
            <a:r>
              <a:rPr lang="en-US" sz="2400" baseline="30000"/>
              <a:t>98</a:t>
            </a:r>
            <a:r>
              <a:rPr lang="en-US" sz="2400"/>
              <a:t>Cd </a:t>
            </a:r>
            <a:r>
              <a:rPr lang="en-US" sz="2400">
                <a:sym typeface="Wingdings" pitchFamily="2" charset="2"/>
              </a:rPr>
              <a:t> </a:t>
            </a:r>
            <a:r>
              <a:rPr lang="en-US" sz="2400" baseline="30000">
                <a:sym typeface="Wingdings" pitchFamily="2" charset="2"/>
              </a:rPr>
              <a:t>98</a:t>
            </a:r>
            <a:r>
              <a:rPr lang="en-US" sz="2400">
                <a:sym typeface="Wingdings" pitchFamily="2" charset="2"/>
              </a:rPr>
              <a:t>Ag Decay Data</a:t>
            </a:r>
          </a:p>
          <a:p>
            <a:pPr>
              <a:buFont typeface="Wingdings" pitchFamily="2" charset="2"/>
              <a:buChar char="v"/>
            </a:pPr>
            <a:endParaRPr lang="en-US" sz="2400"/>
          </a:p>
          <a:p>
            <a:pPr>
              <a:buFont typeface="Wingdings" pitchFamily="2" charset="2"/>
              <a:buChar char="v"/>
            </a:pPr>
            <a:r>
              <a:rPr lang="en-US" sz="2400"/>
              <a:t>Summary and Outlook</a:t>
            </a: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Collaboration</a:t>
            </a:r>
          </a:p>
        </p:txBody>
      </p:sp>
      <p:sp>
        <p:nvSpPr>
          <p:cNvPr id="22531" name="Textfeld 3"/>
          <p:cNvSpPr txBox="1">
            <a:spLocks noChangeArrowheads="1"/>
          </p:cNvSpPr>
          <p:nvPr/>
        </p:nvSpPr>
        <p:spPr bwMode="auto">
          <a:xfrm>
            <a:off x="357188" y="1571625"/>
            <a:ext cx="8501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Ayse Atac, Linus Bettermann, Andrey Blazhev, </a:t>
            </a:r>
            <a:r>
              <a:rPr lang="de-DE">
                <a:solidFill>
                  <a:srgbClr val="FF0000"/>
                </a:solidFill>
              </a:rPr>
              <a:t>Plamen </a:t>
            </a:r>
            <a:r>
              <a:rPr lang="fr-FR">
                <a:solidFill>
                  <a:srgbClr val="FF0000"/>
                </a:solidFill>
              </a:rPr>
              <a:t>Boutachkov</a:t>
            </a:r>
            <a:r>
              <a:rPr lang="fr-FR"/>
              <a:t>, </a:t>
            </a:r>
          </a:p>
          <a:p>
            <a:pPr algn="ctr"/>
            <a:r>
              <a:rPr lang="fr-FR">
                <a:solidFill>
                  <a:srgbClr val="FF0000"/>
                </a:solidFill>
              </a:rPr>
              <a:t>Norbert Braun</a:t>
            </a:r>
            <a:r>
              <a:rPr lang="fr-FR"/>
              <a:t>, Tim Brock, Lucia Caceres, Cesar </a:t>
            </a:r>
            <a:r>
              <a:rPr lang="de-DE"/>
              <a:t>Domingo, Tobias Engert, </a:t>
            </a:r>
          </a:p>
          <a:p>
            <a:pPr algn="ctr"/>
            <a:r>
              <a:rPr lang="de-DE"/>
              <a:t>Katrin Eppinger, Thomas Faestermann, Fabio Farinon, Florian Finke, </a:t>
            </a:r>
          </a:p>
          <a:p>
            <a:pPr algn="ctr"/>
            <a:r>
              <a:rPr lang="de-DE"/>
              <a:t>Kerstin Geibel, Jurgen Gerl, Namita Goel, Magda Gorska, Andrea Gottardo, </a:t>
            </a:r>
            <a:r>
              <a:rPr lang="de-DE">
                <a:solidFill>
                  <a:srgbClr val="0070C0"/>
                </a:solidFill>
              </a:rPr>
              <a:t>Hubert Grawe</a:t>
            </a:r>
            <a:r>
              <a:rPr lang="de-DE"/>
              <a:t>, Jerzy Grebosz, Christoph Hinke, Robert Hoischen, Gabriela Ilie, Hironori Iwasaki, Jan Jolie, Ivan Kojouharov, Reiner Krucken, Nikolaus Kurz, Zhong Liu, Edana Merchant, B. S. Nara Singh, Chiara Nociforo, </a:t>
            </a:r>
          </a:p>
          <a:p>
            <a:pPr algn="ctr"/>
            <a:r>
              <a:rPr lang="de-DE">
                <a:solidFill>
                  <a:srgbClr val="0070C0"/>
                </a:solidFill>
              </a:rPr>
              <a:t>Frederic Nowacki</a:t>
            </a:r>
            <a:r>
              <a:rPr lang="de-DE"/>
              <a:t>, Johan Nyberg, Marek Pfutzner, Stephane Pietri, </a:t>
            </a:r>
          </a:p>
          <a:p>
            <a:pPr algn="ctr"/>
            <a:r>
              <a:rPr lang="de-DE"/>
              <a:t>Zsolt Podolyak, Andrej Prochazka, Patrick Regan, Peter Reiter, Sami Rinta-Antila, Dirk Rudolph, Clemens Scholl, Par-Anders </a:t>
            </a:r>
            <a:r>
              <a:rPr lang="nl-NL"/>
              <a:t>Soderstrom, Steve Steer, Robert Wadsworth, Nigel Warr, </a:t>
            </a:r>
            <a:r>
              <a:rPr lang="de-DE"/>
              <a:t>Hans-Jurgen Wollersheim, Philip Woods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US" smtClean="0"/>
              <a:t>Current status S352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250825" y="877888"/>
            <a:ext cx="8821738" cy="5430837"/>
          </a:xfrm>
        </p:spPr>
        <p:txBody>
          <a:bodyPr/>
          <a:lstStyle/>
          <a:p>
            <a:r>
              <a:rPr lang="en-US" sz="2000" baseline="30000" dirty="0" smtClean="0"/>
              <a:t>98</a:t>
            </a:r>
            <a:r>
              <a:rPr lang="en-US" sz="2000" dirty="0" smtClean="0"/>
              <a:t>Cd new level (10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) and Exp. B(E4) and B(E2) estimates of the (12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) depopulating transitions - [A. B. et al., J. Phys.: Conf. Ser.  205 (2010) 012035 ] +</a:t>
            </a:r>
            <a:br>
              <a:rPr lang="en-US" sz="2000" dirty="0" smtClean="0"/>
            </a:br>
            <a:r>
              <a:rPr lang="en-US" sz="2000" dirty="0" smtClean="0"/>
              <a:t>[N. Braun et al., in preparation]</a:t>
            </a:r>
          </a:p>
          <a:p>
            <a:endParaRPr lang="en-US" sz="1200" dirty="0" smtClean="0"/>
          </a:p>
          <a:p>
            <a:r>
              <a:rPr lang="en-US" sz="2000" baseline="30000" dirty="0" smtClean="0"/>
              <a:t>94</a:t>
            </a:r>
            <a:r>
              <a:rPr lang="en-US" sz="2000" dirty="0" smtClean="0"/>
              <a:t>Pd a new high-spin (19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) E3 isomer   </a:t>
            </a:r>
            <a:br>
              <a:rPr lang="en-US" sz="2000" dirty="0" smtClean="0"/>
            </a:br>
            <a:r>
              <a:rPr lang="en-US" sz="2000" dirty="0" smtClean="0"/>
              <a:t>[T.S. Brock et al.,  Phys. Rev C82, (2010) 061309(R) ]</a:t>
            </a:r>
          </a:p>
          <a:p>
            <a:endParaRPr lang="en-US" sz="1200" dirty="0" smtClean="0"/>
          </a:p>
          <a:p>
            <a:r>
              <a:rPr lang="en-US" sz="2000" baseline="30000" dirty="0" smtClean="0"/>
              <a:t>96</a:t>
            </a:r>
            <a:r>
              <a:rPr lang="en-US" sz="2000" dirty="0" smtClean="0"/>
              <a:t>Ag – new isomeric states including core excited, extended level scheme </a:t>
            </a:r>
            <a:br>
              <a:rPr lang="en-US" sz="2000" dirty="0" smtClean="0"/>
            </a:br>
            <a:r>
              <a:rPr lang="en-US" sz="2000" dirty="0" smtClean="0"/>
              <a:t>[P. </a:t>
            </a:r>
            <a:r>
              <a:rPr lang="en-US" sz="2000" dirty="0" err="1" smtClean="0"/>
              <a:t>Boutachkov</a:t>
            </a:r>
            <a:r>
              <a:rPr lang="en-US" sz="2000" dirty="0" smtClean="0"/>
              <a:t> et al., in preparation]</a:t>
            </a:r>
          </a:p>
          <a:p>
            <a:endParaRPr lang="en-US" sz="1200" dirty="0" smtClean="0"/>
          </a:p>
          <a:p>
            <a:r>
              <a:rPr lang="en-US" sz="2000" dirty="0" smtClean="0"/>
              <a:t>New isomer in </a:t>
            </a:r>
            <a:r>
              <a:rPr lang="en-US" sz="2000" baseline="30000" dirty="0" smtClean="0"/>
              <a:t>98</a:t>
            </a:r>
            <a:r>
              <a:rPr lang="en-US" sz="2000" dirty="0" smtClean="0"/>
              <a:t>Ag, tentative new ordering of 61-107 </a:t>
            </a:r>
            <a:r>
              <a:rPr lang="en-US" sz="2000" smtClean="0"/>
              <a:t>keV </a:t>
            </a:r>
            <a:r>
              <a:rPr lang="en-US" sz="2000" smtClean="0"/>
              <a:t>cascade and </a:t>
            </a:r>
            <a:r>
              <a:rPr lang="en-US" sz="2000" dirty="0" smtClean="0"/>
              <a:t>exp. B(E2) estimate for the 107 keV transition  (Cologne) </a:t>
            </a:r>
          </a:p>
          <a:p>
            <a:r>
              <a:rPr lang="en-US" sz="2000" dirty="0" smtClean="0"/>
              <a:t>Hints of beta-delayed proton decay in </a:t>
            </a:r>
            <a:r>
              <a:rPr lang="en-US" sz="2000" baseline="30000" dirty="0" smtClean="0"/>
              <a:t>96</a:t>
            </a:r>
            <a:r>
              <a:rPr lang="en-US" sz="2000" dirty="0" smtClean="0"/>
              <a:t>Cd (Univ. York) and  </a:t>
            </a:r>
            <a:r>
              <a:rPr lang="en-US" sz="2000" baseline="30000" dirty="0" smtClean="0"/>
              <a:t>97</a:t>
            </a:r>
            <a:r>
              <a:rPr lang="en-US" sz="2000" dirty="0" smtClean="0"/>
              <a:t>Cd (GSI)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 smtClean="0"/>
              <a:t>STILL remain 15 MAIN + 9 Parasitic SHIFTS   and  we look forward to the next stopped beam campaign to address  still unanswered questions esp. </a:t>
            </a:r>
            <a:r>
              <a:rPr lang="en-US" sz="2000" baseline="30000" dirty="0" smtClean="0"/>
              <a:t>96-98</a:t>
            </a:r>
            <a:r>
              <a:rPr lang="en-US" sz="2000" dirty="0" smtClean="0"/>
              <a:t>Cd  </a:t>
            </a:r>
            <a:r>
              <a:rPr lang="en-US" sz="2000" dirty="0" err="1" smtClean="0"/>
              <a:t>βp</a:t>
            </a:r>
            <a:r>
              <a:rPr lang="en-US" sz="2000" dirty="0" smtClean="0"/>
              <a:t> using better active stopper (AIDA)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678613" y="1968500"/>
            <a:ext cx="19161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000000"/>
                </a:solidFill>
                <a:latin typeface="Tahoma" pitchFamily="34" charset="0"/>
              </a:rPr>
              <a:t>Adapted from The NNDC Chart of The Nuclides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73175"/>
            <a:ext cx="8072437" cy="544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786063" y="4357688"/>
            <a:ext cx="285750" cy="285750"/>
          </a:xfrm>
          <a:prstGeom prst="rect">
            <a:avLst/>
          </a:prstGeom>
          <a:noFill/>
          <a:ln w="19080">
            <a:solidFill>
              <a:srgbClr val="00051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H="1" flipV="1">
            <a:off x="428625" y="3806825"/>
            <a:ext cx="2357438" cy="836613"/>
          </a:xfrm>
          <a:prstGeom prst="line">
            <a:avLst/>
          </a:prstGeom>
          <a:noFill/>
          <a:ln w="19080">
            <a:solidFill>
              <a:srgbClr val="00051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V="1">
            <a:off x="3071813" y="3857625"/>
            <a:ext cx="428625" cy="785813"/>
          </a:xfrm>
          <a:prstGeom prst="line">
            <a:avLst/>
          </a:prstGeom>
          <a:noFill/>
          <a:ln w="19080">
            <a:solidFill>
              <a:srgbClr val="00051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102350" y="5497513"/>
            <a:ext cx="18716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000000"/>
                </a:solidFill>
                <a:latin typeface="Tahoma" pitchFamily="34" charset="0"/>
              </a:rPr>
              <a:t>Adapted from The NNDC Chart of The Nuclides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3" cstate="print"/>
          <a:srcRect l="2563" r="32169" b="6665"/>
          <a:stretch>
            <a:fillRect/>
          </a:stretch>
        </p:blipFill>
        <p:spPr bwMode="auto">
          <a:xfrm>
            <a:off x="430213" y="1287463"/>
            <a:ext cx="3095625" cy="252095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4" name="Line 9"/>
          <p:cNvSpPr>
            <a:spLocks noChangeShapeType="1"/>
          </p:cNvSpPr>
          <p:nvPr/>
        </p:nvSpPr>
        <p:spPr bwMode="auto">
          <a:xfrm flipV="1">
            <a:off x="428625" y="1262063"/>
            <a:ext cx="2592388" cy="2524125"/>
          </a:xfrm>
          <a:prstGeom prst="line">
            <a:avLst/>
          </a:prstGeom>
          <a:noFill/>
          <a:ln w="19080">
            <a:solidFill>
              <a:srgbClr val="000514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 rot="-2580000">
            <a:off x="1676400" y="1730375"/>
            <a:ext cx="99695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0000"/>
                </a:solidFill>
                <a:latin typeface="Tahoma" pitchFamily="34" charset="0"/>
              </a:rPr>
              <a:t>N=Z line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474913" y="2286000"/>
            <a:ext cx="525462" cy="546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4" grpId="0" animBg="1"/>
      <p:bldP spid="615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en-US" smtClean="0"/>
              <a:t>Isomers in the </a:t>
            </a:r>
            <a:r>
              <a:rPr lang="en-US" baseline="30000" smtClean="0"/>
              <a:t>100</a:t>
            </a:r>
            <a:r>
              <a:rPr lang="en-US" smtClean="0"/>
              <a:t>Sn region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765175"/>
            <a:ext cx="4090988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5500688"/>
            <a:ext cx="22669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hteck 5"/>
          <p:cNvSpPr>
            <a:spLocks noChangeArrowheads="1"/>
          </p:cNvSpPr>
          <p:nvPr/>
        </p:nvSpPr>
        <p:spPr bwMode="auto">
          <a:xfrm>
            <a:off x="4786313" y="1074738"/>
            <a:ext cx="457200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Importance of isomers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Test of the shell model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Single-particle structure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Residual interaction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Astrophysics</a:t>
            </a:r>
          </a:p>
          <a:p>
            <a:pPr>
              <a:buFont typeface="Wingdings" pitchFamily="2" charset="2"/>
              <a:buChar char="v"/>
            </a:pPr>
            <a:endParaRPr lang="en-US"/>
          </a:p>
          <a:p>
            <a:r>
              <a:rPr lang="en-US" sz="2000" b="1"/>
              <a:t>Properties of isomers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Existence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Excitation energy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Halflife (transition strength)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Spin and parity</a:t>
            </a:r>
          </a:p>
          <a:p>
            <a:pPr>
              <a:buFont typeface="Wingdings" pitchFamily="2" charset="2"/>
              <a:buChar char="v"/>
            </a:pPr>
            <a:r>
              <a:rPr lang="de-DE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γ</a:t>
            </a:r>
            <a:r>
              <a:rPr lang="en-US"/>
              <a:t>-decay cascades</a:t>
            </a:r>
          </a:p>
          <a:p>
            <a:pPr>
              <a:buFont typeface="Wingdings" pitchFamily="2" charset="2"/>
              <a:buChar char="v"/>
            </a:pPr>
            <a:r>
              <a:rPr lang="en-US"/>
              <a:t> Particle decays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smtClean="0"/>
              <a:t>Main goals of the RISING </a:t>
            </a:r>
            <a:br>
              <a:rPr lang="en-US" smtClean="0"/>
            </a:br>
            <a:r>
              <a:rPr lang="en-US" smtClean="0"/>
              <a:t>S352 experiment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43063"/>
            <a:ext cx="80486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hteck 3"/>
          <p:cNvSpPr>
            <a:spLocks noChangeArrowheads="1"/>
          </p:cNvSpPr>
          <p:nvPr/>
        </p:nvSpPr>
        <p:spPr bwMode="auto">
          <a:xfrm>
            <a:off x="1157288" y="6143625"/>
            <a:ext cx="389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cs typeface="Lucida Sans Unicode" pitchFamily="34" charset="0"/>
              </a:rPr>
              <a:t>K. Ogawa, Phys. Rev. C 28, 958, (1983)</a:t>
            </a:r>
          </a:p>
        </p:txBody>
      </p:sp>
      <p:sp>
        <p:nvSpPr>
          <p:cNvPr id="7173" name="Rechteck 4"/>
          <p:cNvSpPr>
            <a:spLocks noChangeArrowheads="1"/>
          </p:cNvSpPr>
          <p:nvPr/>
        </p:nvSpPr>
        <p:spPr bwMode="auto">
          <a:xfrm>
            <a:off x="5868988" y="6215063"/>
            <a:ext cx="2962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400" b="1">
                <a:cs typeface="Lucida Sans Unicode" pitchFamily="34" charset="0"/>
              </a:rPr>
              <a:t>A. B. </a:t>
            </a:r>
            <a:r>
              <a:rPr lang="en-GB" sz="1400" b="1" i="1">
                <a:cs typeface="Lucida Sans Unicode" pitchFamily="34" charset="0"/>
              </a:rPr>
              <a:t>et al.</a:t>
            </a:r>
            <a:r>
              <a:rPr lang="en-GB" sz="1400" b="1">
                <a:cs typeface="Lucida Sans Unicode" pitchFamily="34" charset="0"/>
              </a:rPr>
              <a:t>, PRC 69 064304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6624637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14313" y="1285875"/>
            <a:ext cx="1962150" cy="12017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3300"/>
                </a:solidFill>
                <a:latin typeface="Times New Roman" pitchFamily="18" charset="0"/>
              </a:rPr>
              <a:t>Primary beam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baseline="30000">
                <a:solidFill>
                  <a:srgbClr val="FF3300"/>
                </a:solidFill>
                <a:latin typeface="Times New Roman" pitchFamily="18" charset="0"/>
              </a:rPr>
              <a:t>124</a:t>
            </a:r>
            <a:r>
              <a:rPr lang="en-GB" b="1">
                <a:solidFill>
                  <a:srgbClr val="FF3300"/>
                </a:solidFill>
                <a:latin typeface="Times New Roman" pitchFamily="18" charset="0"/>
              </a:rPr>
              <a:t>Xe @ 0.85 GeV/u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Titel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r>
              <a:rPr lang="de-DE" smtClean="0"/>
              <a:t>RISING  S352 Experimental Setup</a:t>
            </a:r>
          </a:p>
        </p:txBody>
      </p:sp>
      <p:grpSp>
        <p:nvGrpSpPr>
          <p:cNvPr id="2" name="Gruppieren 27"/>
          <p:cNvGrpSpPr>
            <a:grpSpLocks/>
          </p:cNvGrpSpPr>
          <p:nvPr/>
        </p:nvGrpSpPr>
        <p:grpSpPr bwMode="auto">
          <a:xfrm>
            <a:off x="6300788" y="676275"/>
            <a:ext cx="2613025" cy="2247900"/>
            <a:chOff x="5508625" y="1285860"/>
            <a:chExt cx="2613025" cy="2247915"/>
          </a:xfrm>
        </p:grpSpPr>
        <p:pic>
          <p:nvPicPr>
            <p:cNvPr id="104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625" y="1700213"/>
              <a:ext cx="2613025" cy="18335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50" name="Rechteck 24"/>
            <p:cNvSpPr>
              <a:spLocks noChangeArrowheads="1"/>
            </p:cNvSpPr>
            <p:nvPr/>
          </p:nvSpPr>
          <p:spPr bwMode="auto">
            <a:xfrm>
              <a:off x="5857884" y="1285860"/>
              <a:ext cx="19030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Stopped RISING</a:t>
              </a:r>
              <a:endParaRPr lang="en-US" baseline="30000"/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019925" y="1989138"/>
            <a:ext cx="488950" cy="163036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667625" y="2133600"/>
            <a:ext cx="141288" cy="20208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0675" y="3500438"/>
            <a:ext cx="4035425" cy="2857500"/>
            <a:chOff x="1003" y="2795"/>
            <a:chExt cx="1924" cy="1263"/>
          </a:xfrm>
        </p:grpSpPr>
        <p:pic>
          <p:nvPicPr>
            <p:cNvPr id="104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1" y="2795"/>
              <a:ext cx="1757" cy="11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45" name="Line 8"/>
            <p:cNvSpPr>
              <a:spLocks noChangeShapeType="1"/>
            </p:cNvSpPr>
            <p:nvPr/>
          </p:nvSpPr>
          <p:spPr bwMode="auto">
            <a:xfrm flipV="1">
              <a:off x="1083" y="2834"/>
              <a:ext cx="1" cy="3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9"/>
            <p:cNvSpPr>
              <a:spLocks noChangeShapeType="1"/>
            </p:cNvSpPr>
            <p:nvPr/>
          </p:nvSpPr>
          <p:spPr bwMode="auto">
            <a:xfrm>
              <a:off x="2400" y="3986"/>
              <a:ext cx="48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Text Box 10"/>
            <p:cNvSpPr txBox="1">
              <a:spLocks noChangeArrowheads="1"/>
            </p:cNvSpPr>
            <p:nvPr/>
          </p:nvSpPr>
          <p:spPr bwMode="auto">
            <a:xfrm>
              <a:off x="1003" y="3206"/>
              <a:ext cx="132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000">
                  <a:solidFill>
                    <a:srgbClr val="000000"/>
                  </a:solidFill>
                  <a:latin typeface="Tahoma" pitchFamily="34" charset="0"/>
                </a:rPr>
                <a:t>Z</a:t>
              </a:r>
            </a:p>
          </p:txBody>
        </p:sp>
        <p:sp>
          <p:nvSpPr>
            <p:cNvPr id="1048" name="Text Box 11"/>
            <p:cNvSpPr txBox="1">
              <a:spLocks noChangeArrowheads="1"/>
            </p:cNvSpPr>
            <p:nvPr/>
          </p:nvSpPr>
          <p:spPr bwMode="auto">
            <a:xfrm>
              <a:off x="2108" y="3904"/>
              <a:ext cx="263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000">
                  <a:solidFill>
                    <a:srgbClr val="000000"/>
                  </a:solidFill>
                  <a:latin typeface="Tahoma" pitchFamily="34" charset="0"/>
                </a:rPr>
                <a:t>A/Q</a:t>
              </a:r>
            </a:p>
          </p:txBody>
        </p:sp>
      </p:grpSp>
      <p:grpSp>
        <p:nvGrpSpPr>
          <p:cNvPr id="1034" name="Group 13"/>
          <p:cNvGrpSpPr>
            <a:grpSpLocks/>
          </p:cNvGrpSpPr>
          <p:nvPr/>
        </p:nvGrpSpPr>
        <p:grpSpPr bwMode="auto">
          <a:xfrm>
            <a:off x="4786313" y="4529138"/>
            <a:ext cx="1631950" cy="963612"/>
            <a:chOff x="3060" y="3123"/>
            <a:chExt cx="1028" cy="607"/>
          </a:xfrm>
        </p:grpSpPr>
        <p:sp>
          <p:nvSpPr>
            <p:cNvPr id="1043" name="Rectangle 14"/>
            <p:cNvSpPr>
              <a:spLocks noChangeArrowheads="1"/>
            </p:cNvSpPr>
            <p:nvPr/>
          </p:nvSpPr>
          <p:spPr bwMode="auto">
            <a:xfrm>
              <a:off x="3060" y="3123"/>
              <a:ext cx="1029" cy="60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153" y="3166"/>
            <a:ext cx="852" cy="542"/>
          </p:xfrm>
          <a:graphic>
            <a:graphicData uri="http://schemas.openxmlformats.org/presentationml/2006/ole">
              <p:oleObj spid="_x0000_s1026" r:id="rId6" imgW="15849720" imgH="10058400" progId="Equation.3">
                <p:embed/>
              </p:oleObj>
            </a:graphicData>
          </a:graphic>
        </p:graphicFrame>
      </p:grpSp>
      <p:grpSp>
        <p:nvGrpSpPr>
          <p:cNvPr id="5" name="Gruppieren 25"/>
          <p:cNvGrpSpPr>
            <a:grpSpLocks/>
          </p:cNvGrpSpPr>
          <p:nvPr/>
        </p:nvGrpSpPr>
        <p:grpSpPr bwMode="auto">
          <a:xfrm>
            <a:off x="1187450" y="3178175"/>
            <a:ext cx="1000125" cy="1143000"/>
            <a:chOff x="1857356" y="4000504"/>
            <a:chExt cx="984579" cy="1095656"/>
          </a:xfrm>
        </p:grpSpPr>
        <p:sp>
          <p:nvSpPr>
            <p:cNvPr id="1040" name="Oval 19"/>
            <p:cNvSpPr>
              <a:spLocks noChangeArrowheads="1"/>
            </p:cNvSpPr>
            <p:nvPr/>
          </p:nvSpPr>
          <p:spPr bwMode="auto">
            <a:xfrm>
              <a:off x="2560622" y="4822246"/>
              <a:ext cx="281313" cy="273914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57356" y="4000504"/>
              <a:ext cx="662637" cy="3697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b="1" baseline="30000" dirty="0"/>
                <a:t>98</a:t>
              </a:r>
              <a:r>
                <a:rPr lang="de-DE" b="1" dirty="0"/>
                <a:t>Cd</a:t>
              </a:r>
            </a:p>
          </p:txBody>
        </p:sp>
        <p:cxnSp>
          <p:nvCxnSpPr>
            <p:cNvPr id="23" name="Gerade Verbindung mit Pfeil 22"/>
            <p:cNvCxnSpPr>
              <a:stCxn id="20" idx="2"/>
              <a:endCxn id="1040" idx="1"/>
            </p:cNvCxnSpPr>
            <p:nvPr/>
          </p:nvCxnSpPr>
          <p:spPr>
            <a:xfrm rot="16200000" flipH="1">
              <a:off x="2149206" y="4409757"/>
              <a:ext cx="491523" cy="4125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468313" y="6202363"/>
            <a:ext cx="3779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Number of </a:t>
            </a:r>
            <a:r>
              <a:rPr lang="en-US" baseline="30000"/>
              <a:t>98</a:t>
            </a:r>
            <a:r>
              <a:rPr lang="en-US"/>
              <a:t>Cd implanted ~ 3 · 10</a:t>
            </a:r>
            <a:r>
              <a:rPr lang="en-US" baseline="30000"/>
              <a:t>5</a:t>
            </a:r>
          </a:p>
        </p:txBody>
      </p:sp>
      <p:grpSp>
        <p:nvGrpSpPr>
          <p:cNvPr id="6" name="Gruppieren 26"/>
          <p:cNvGrpSpPr>
            <a:grpSpLocks/>
          </p:cNvGrpSpPr>
          <p:nvPr/>
        </p:nvGrpSpPr>
        <p:grpSpPr bwMode="auto">
          <a:xfrm>
            <a:off x="6786563" y="5000625"/>
            <a:ext cx="1812925" cy="1655763"/>
            <a:chOff x="3321080" y="1797032"/>
            <a:chExt cx="1812925" cy="1655226"/>
          </a:xfrm>
        </p:grpSpPr>
        <p:pic>
          <p:nvPicPr>
            <p:cNvPr id="1038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21080" y="1797032"/>
              <a:ext cx="1812925" cy="1270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9" name="Rechteck 25"/>
            <p:cNvSpPr>
              <a:spLocks noChangeArrowheads="1"/>
            </p:cNvSpPr>
            <p:nvPr/>
          </p:nvSpPr>
          <p:spPr bwMode="auto">
            <a:xfrm>
              <a:off x="3463956" y="3082926"/>
              <a:ext cx="16466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Active stopper</a:t>
              </a:r>
              <a:endParaRPr lang="en-US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aseline="30000" smtClean="0"/>
              <a:t>98</a:t>
            </a:r>
            <a:r>
              <a:rPr lang="en-US" smtClean="0"/>
              <a:t>Cd-gated Ge-spectrum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189038"/>
            <a:ext cx="88360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aseline="30000" smtClean="0"/>
              <a:t>98</a:t>
            </a:r>
            <a:r>
              <a:rPr lang="en-US" smtClean="0"/>
              <a:t>Cd-gated Ge-spectrum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189038"/>
            <a:ext cx="88360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003800" y="4941888"/>
            <a:ext cx="576263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214313" y="3500438"/>
            <a:ext cx="6662737" cy="2928937"/>
            <a:chOff x="214283" y="3500438"/>
            <a:chExt cx="6663172" cy="2928958"/>
          </a:xfrm>
        </p:grpSpPr>
        <p:pic>
          <p:nvPicPr>
            <p:cNvPr id="8198" name="Picture 4" descr="d:\Dokumente und Einstellungen\blazhev\Eigene Dateien\Documents\S352\figures\g4157.png"/>
            <p:cNvPicPr>
              <a:picLocks noChangeAspect="1" noChangeArrowheads="1"/>
            </p:cNvPicPr>
            <p:nvPr/>
          </p:nvPicPr>
          <p:blipFill>
            <a:blip r:embed="rId3" cstate="print"/>
            <a:srcRect r="3612"/>
            <a:stretch>
              <a:fillRect/>
            </a:stretch>
          </p:blipFill>
          <p:spPr bwMode="auto">
            <a:xfrm>
              <a:off x="214283" y="3500438"/>
              <a:ext cx="6663172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Textfeld 4"/>
            <p:cNvSpPr txBox="1">
              <a:spLocks noChangeArrowheads="1"/>
            </p:cNvSpPr>
            <p:nvPr/>
          </p:nvSpPr>
          <p:spPr bwMode="auto">
            <a:xfrm>
              <a:off x="4429124" y="4286256"/>
              <a:ext cx="12618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Gate 4157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1143000"/>
          </a:xfrm>
        </p:spPr>
        <p:txBody>
          <a:bodyPr/>
          <a:lstStyle/>
          <a:p>
            <a:r>
              <a:rPr lang="en-US" sz="4000" smtClean="0"/>
              <a:t>Lifetime measurements (preliminary)</a:t>
            </a:r>
          </a:p>
        </p:txBody>
      </p:sp>
      <p:pic>
        <p:nvPicPr>
          <p:cNvPr id="9219" name="Picture 2" descr="d:\Dokumente und Einstellungen\blazhev\Eigene Dateien\Documents\S352\figures\10_8_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88"/>
            <a:ext cx="4500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d:\Dokumente und Einstellungen\blazhev\Eigene Dateien\Documents\S352\figures\12_8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500188"/>
            <a:ext cx="45339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hteck 4"/>
          <p:cNvSpPr>
            <a:spLocks noChangeArrowheads="1"/>
          </p:cNvSpPr>
          <p:nvPr/>
        </p:nvSpPr>
        <p:spPr bwMode="auto">
          <a:xfrm>
            <a:off x="5124450" y="1500188"/>
            <a:ext cx="330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4157 keV: T</a:t>
            </a:r>
            <a:r>
              <a:rPr lang="en-US" sz="2000" baseline="-25000">
                <a:solidFill>
                  <a:srgbClr val="FF0000"/>
                </a:solidFill>
              </a:rPr>
              <a:t>1/2</a:t>
            </a:r>
            <a:r>
              <a:rPr lang="en-US" sz="2000">
                <a:solidFill>
                  <a:srgbClr val="FF0000"/>
                </a:solidFill>
              </a:rPr>
              <a:t> = 230(80) ns</a:t>
            </a:r>
          </a:p>
        </p:txBody>
      </p:sp>
      <p:sp>
        <p:nvSpPr>
          <p:cNvPr id="9222" name="Rechteck 6"/>
          <p:cNvSpPr>
            <a:spLocks noChangeArrowheads="1"/>
          </p:cNvSpPr>
          <p:nvPr/>
        </p:nvSpPr>
        <p:spPr bwMode="auto">
          <a:xfrm>
            <a:off x="428625" y="1500188"/>
            <a:ext cx="330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4207 keV: T</a:t>
            </a:r>
            <a:r>
              <a:rPr lang="en-US" sz="2000" baseline="-25000">
                <a:solidFill>
                  <a:srgbClr val="FF0000"/>
                </a:solidFill>
              </a:rPr>
              <a:t>1/2</a:t>
            </a:r>
            <a:r>
              <a:rPr lang="en-US" sz="2000">
                <a:solidFill>
                  <a:srgbClr val="FF0000"/>
                </a:solidFill>
              </a:rPr>
              <a:t> = 226(30) ns</a:t>
            </a:r>
          </a:p>
        </p:txBody>
      </p:sp>
      <p:sp>
        <p:nvSpPr>
          <p:cNvPr id="9223" name="Rechteck 7"/>
          <p:cNvSpPr>
            <a:spLocks noChangeArrowheads="1"/>
          </p:cNvSpPr>
          <p:nvPr/>
        </p:nvSpPr>
        <p:spPr bwMode="auto">
          <a:xfrm>
            <a:off x="214313" y="5357813"/>
            <a:ext cx="557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Literature: T</a:t>
            </a:r>
            <a:r>
              <a:rPr lang="en-US" sz="2000" baseline="-25000"/>
              <a:t>1/2</a:t>
            </a:r>
            <a:r>
              <a:rPr lang="en-US" sz="2000"/>
              <a:t> = 230 (</a:t>
            </a:r>
            <a:r>
              <a:rPr lang="en-US" sz="2000" baseline="30000"/>
              <a:t>+40</a:t>
            </a:r>
            <a:r>
              <a:rPr lang="en-US" sz="2000" baseline="-25000"/>
              <a:t>−30 </a:t>
            </a:r>
            <a:r>
              <a:rPr lang="en-US" sz="2000"/>
              <a:t>) ns</a:t>
            </a:r>
          </a:p>
          <a:p>
            <a:r>
              <a:rPr lang="da-DK" sz="1400"/>
              <a:t>(A. B. </a:t>
            </a:r>
            <a:r>
              <a:rPr lang="da-DK" sz="1400" i="1"/>
              <a:t>et al.</a:t>
            </a:r>
            <a:r>
              <a:rPr lang="da-DK" sz="1400"/>
              <a:t>, Phys. Rev. C 69, 064304 (2004))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Bildschirmpräsentation (4:3)</PresentationFormat>
  <Paragraphs>160</Paragraphs>
  <Slides>21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Larissa-Design</vt:lpstr>
      <vt:lpstr>Microsoft Formel-Editor 3.0</vt:lpstr>
      <vt:lpstr>Isomeric states in 98Cd and 98Ag</vt:lpstr>
      <vt:lpstr>Outline</vt:lpstr>
      <vt:lpstr>Introduction</vt:lpstr>
      <vt:lpstr>Isomers in the 100Sn region</vt:lpstr>
      <vt:lpstr>Main goals of the RISING  S352 experiment</vt:lpstr>
      <vt:lpstr>RISING  S352 Experimental Setup</vt:lpstr>
      <vt:lpstr>98Cd-gated Ge-spectrum</vt:lpstr>
      <vt:lpstr>98Cd-gated Ge-spectrum</vt:lpstr>
      <vt:lpstr>Lifetime measurements (preliminary)</vt:lpstr>
      <vt:lpstr>98Cd high-energy level scheme</vt:lpstr>
      <vt:lpstr>SM Calculations</vt:lpstr>
      <vt:lpstr>Folie 12</vt:lpstr>
      <vt:lpstr>98Cd gated decay data</vt:lpstr>
      <vt:lpstr>98Cd g.s.   98Ag GT decay</vt:lpstr>
      <vt:lpstr>98Ag – EXP and SM</vt:lpstr>
      <vt:lpstr>98Cd gated decay data (cont.)</vt:lpstr>
      <vt:lpstr>98Cd gated decay data (cont.)</vt:lpstr>
      <vt:lpstr>98Cd gated decay data (cont.)</vt:lpstr>
      <vt:lpstr>Summary and outlook</vt:lpstr>
      <vt:lpstr>Collaboration</vt:lpstr>
      <vt:lpstr>Current status S352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Andrey Atanasov Blazhev</dc:creator>
  <cp:lastModifiedBy>Andrey Blazhev</cp:lastModifiedBy>
  <cp:revision>221</cp:revision>
  <dcterms:created xsi:type="dcterms:W3CDTF">2009-09-16T09:09:50Z</dcterms:created>
  <dcterms:modified xsi:type="dcterms:W3CDTF">2011-01-13T09:13:02Z</dcterms:modified>
</cp:coreProperties>
</file>