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57" r:id="rId5"/>
    <p:sldId id="264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>
                <a:solidFill>
                  <a:srgbClr val="00B0F0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rgbClr val="FF000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PRESPEC Decay Physics Workshop </a:t>
            </a:r>
          </a:p>
          <a:p>
            <a:r>
              <a:rPr lang="en-GB" smtClean="0"/>
              <a:t>University of Brighton 2011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F9FA7-16FF-4B4B-84BE-416749AAE4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A348A-9475-4286-8D24-3BB299C1EB02}" type="datetimeFigureOut">
              <a:rPr lang="en-GB" smtClean="0"/>
              <a:pPr/>
              <a:t>12/01/2011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F9FA7-16FF-4B4B-84BE-416749AAE4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A348A-9475-4286-8D24-3BB299C1EB02}" type="datetimeFigureOut">
              <a:rPr lang="en-GB" smtClean="0"/>
              <a:pPr/>
              <a:t>12/01/2011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F9FA7-16FF-4B4B-84BE-416749AAE4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A348A-9475-4286-8D24-3BB299C1EB02}" type="datetimeFigureOut">
              <a:rPr lang="en-GB" smtClean="0"/>
              <a:pPr/>
              <a:t>12/01/2011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F9FA7-16FF-4B4B-84BE-416749AAE4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A348A-9475-4286-8D24-3BB299C1EB02}" type="datetimeFigureOut">
              <a:rPr lang="en-GB" smtClean="0"/>
              <a:pPr/>
              <a:t>12/01/2011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F9FA7-16FF-4B4B-84BE-416749AAE4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A348A-9475-4286-8D24-3BB299C1EB02}" type="datetimeFigureOut">
              <a:rPr lang="en-GB" smtClean="0"/>
              <a:pPr/>
              <a:t>12/01/2011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F9FA7-16FF-4B4B-84BE-416749AAE4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A348A-9475-4286-8D24-3BB299C1EB02}" type="datetimeFigureOut">
              <a:rPr lang="en-GB" smtClean="0"/>
              <a:pPr/>
              <a:t>12/01/2011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F9FA7-16FF-4B4B-84BE-416749AAE4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A348A-9475-4286-8D24-3BB299C1EB02}" type="datetimeFigureOut">
              <a:rPr lang="en-GB" smtClean="0"/>
              <a:pPr/>
              <a:t>12/01/2011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F9FA7-16FF-4B4B-84BE-416749AAE4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A348A-9475-4286-8D24-3BB299C1EB02}" type="datetimeFigureOut">
              <a:rPr lang="en-GB" smtClean="0"/>
              <a:pPr/>
              <a:t>12/01/2011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F9FA7-16FF-4B4B-84BE-416749AAE4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A348A-9475-4286-8D24-3BB299C1EB02}" type="datetimeFigureOut">
              <a:rPr lang="en-GB" smtClean="0"/>
              <a:pPr/>
              <a:t>12/01/2011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F9FA7-16FF-4B4B-84BE-416749AAE4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A348A-9475-4286-8D24-3BB299C1EB02}" type="datetimeFigureOut">
              <a:rPr lang="en-GB" smtClean="0"/>
              <a:pPr/>
              <a:t>12/01/2011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5F9FA7-16FF-4B4B-84BE-416749AAE4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65A348A-9475-4286-8D24-3BB299C1EB02}" type="datetimeFigureOut">
              <a:rPr lang="en-GB" smtClean="0"/>
              <a:pPr/>
              <a:t>12/01/2011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D5F9FA7-16FF-4B4B-84BE-416749AAE4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38200" y="63813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r>
              <a:rPr kumimoji="0" lang="en-GB" sz="1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January 2011</a:t>
            </a: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3131840" y="623731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PRESPEC Decay Physics Workshop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Brighton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rgbClr val="00B0F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rgbClr val="FF0000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rgbClr val="FF0000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rgbClr val="FF0000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rgbClr val="FF0000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rgbClr val="FF0000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876696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High-spin states feeding seniority isomers in the heaviest </a:t>
            </a:r>
            <a:r>
              <a:rPr lang="en-GB" i="1" dirty="0" smtClean="0"/>
              <a:t>N</a:t>
            </a:r>
            <a:r>
              <a:rPr lang="en-GB" dirty="0" smtClean="0"/>
              <a:t>=82 isotones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476600"/>
            <a:ext cx="7406640" cy="1752600"/>
          </a:xfrm>
        </p:spPr>
        <p:txBody>
          <a:bodyPr/>
          <a:lstStyle/>
          <a:p>
            <a:r>
              <a:rPr lang="en-GB" dirty="0" smtClean="0"/>
              <a:t>David O’Donnell</a:t>
            </a:r>
          </a:p>
          <a:p>
            <a:r>
              <a:rPr lang="en-GB" dirty="0" smtClean="0"/>
              <a:t>University of Liverpool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Recoil Isomer Tagging at JYFL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524000"/>
            <a:ext cx="4752528" cy="466344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Present work: DSSDs removed and replaced with second MWPC and passive stopper</a:t>
            </a:r>
          </a:p>
          <a:p>
            <a:r>
              <a:rPr lang="en-GB" dirty="0" err="1" smtClean="0"/>
              <a:t>ToF</a:t>
            </a:r>
            <a:r>
              <a:rPr lang="en-GB" dirty="0" smtClean="0"/>
              <a:t> then measured between signals in gas detectors</a:t>
            </a:r>
          </a:p>
          <a:p>
            <a:r>
              <a:rPr lang="en-GB" dirty="0" smtClean="0"/>
              <a:t>Three further clover detectors added to focal plane </a:t>
            </a:r>
            <a:r>
              <a:rPr lang="en-GB" dirty="0" err="1" smtClean="0"/>
              <a:t>Ge</a:t>
            </a:r>
            <a:r>
              <a:rPr lang="en-GB" dirty="0" smtClean="0"/>
              <a:t> to maximise </a:t>
            </a:r>
            <a:r>
              <a:rPr lang="en-GB" dirty="0" smtClean="0">
                <a:latin typeface="Symbol" pitchFamily="18" charset="2"/>
              </a:rPr>
              <a:t>g</a:t>
            </a:r>
            <a:r>
              <a:rPr lang="en-GB" dirty="0" smtClean="0"/>
              <a:t>-ray efficiency</a:t>
            </a:r>
          </a:p>
          <a:p>
            <a:r>
              <a:rPr lang="en-GB" dirty="0" smtClean="0">
                <a:latin typeface="Symbol" pitchFamily="18" charset="2"/>
              </a:rPr>
              <a:t>e</a:t>
            </a:r>
            <a:r>
              <a:rPr lang="en-GB" dirty="0" smtClean="0"/>
              <a:t>~30 % at 100 </a:t>
            </a:r>
            <a:r>
              <a:rPr lang="en-GB" dirty="0" err="1" smtClean="0"/>
              <a:t>keV</a:t>
            </a:r>
            <a:r>
              <a:rPr lang="en-GB" dirty="0" smtClean="0"/>
              <a:t> and </a:t>
            </a:r>
            <a:r>
              <a:rPr lang="en-GB" dirty="0" smtClean="0">
                <a:latin typeface="Symbol" pitchFamily="18" charset="2"/>
              </a:rPr>
              <a:t>e</a:t>
            </a:r>
            <a:r>
              <a:rPr lang="en-GB" dirty="0" smtClean="0"/>
              <a:t>~2% at 1.3 </a:t>
            </a:r>
            <a:r>
              <a:rPr lang="en-GB" dirty="0" err="1" smtClean="0"/>
              <a:t>MeV</a:t>
            </a:r>
            <a:endParaRPr lang="en-GB" dirty="0" smtClean="0">
              <a:latin typeface="Symbol" pitchFamily="18" charset="2"/>
            </a:endParaRPr>
          </a:p>
          <a:p>
            <a:endParaRPr lang="en-GB" dirty="0"/>
          </a:p>
        </p:txBody>
      </p:sp>
      <p:pic>
        <p:nvPicPr>
          <p:cNvPr id="7" name="Content Placeholder 6" descr="120820092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4128" y="1340768"/>
            <a:ext cx="3360374" cy="2520280"/>
          </a:xfrm>
        </p:spPr>
      </p:pic>
      <p:pic>
        <p:nvPicPr>
          <p:cNvPr id="8" name="Picture 7" descr="12082009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861048"/>
            <a:ext cx="3240360" cy="243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results</a:t>
            </a:r>
            <a:endParaRPr lang="en-GB" dirty="0"/>
          </a:p>
        </p:txBody>
      </p:sp>
      <p:pic>
        <p:nvPicPr>
          <p:cNvPr id="5" name="Content Placeholder 4" descr="clover_spectru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98998" y="1204070"/>
            <a:ext cx="2664295" cy="3945805"/>
          </a:xfrm>
        </p:spPr>
      </p:pic>
      <p:pic>
        <p:nvPicPr>
          <p:cNvPr id="6" name="Content Placeholder 5" descr="planar_spectru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672558" y="1217192"/>
            <a:ext cx="2695426" cy="3888430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043608" y="4509120"/>
            <a:ext cx="7920880" cy="18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GB" sz="2600" dirty="0" smtClean="0">
                <a:solidFill>
                  <a:srgbClr val="FF0000"/>
                </a:solidFill>
              </a:rPr>
              <a:t>Establish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coincidences between delayed 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and prompt 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</a:rPr>
              <a:t>g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radiation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GB" sz="2600" dirty="0" smtClean="0">
                <a:solidFill>
                  <a:srgbClr val="FF0000"/>
                </a:solidFill>
              </a:rPr>
              <a:t>Allowing prompt </a:t>
            </a:r>
            <a:r>
              <a:rPr lang="en-GB" sz="2600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GB" sz="2600" dirty="0" smtClean="0">
                <a:solidFill>
                  <a:srgbClr val="FF0000"/>
                </a:solidFill>
              </a:rPr>
              <a:t> rays to be unambiguously identified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</a:t>
            </a:r>
            <a:r>
              <a:rPr lang="en-GB" baseline="30000" dirty="0" smtClean="0"/>
              <a:t>152</a:t>
            </a:r>
            <a:r>
              <a:rPr lang="en-GB" dirty="0" smtClean="0"/>
              <a:t>Yb</a:t>
            </a:r>
            <a:endParaRPr lang="en-GB" dirty="0"/>
          </a:p>
        </p:txBody>
      </p:sp>
      <p:pic>
        <p:nvPicPr>
          <p:cNvPr id="6" name="Content Placeholder 5" descr="152Yb_prompt_spectru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205364" y="635617"/>
            <a:ext cx="3253772" cy="46640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656" y="4581128"/>
            <a:ext cx="7458032" cy="1606312"/>
          </a:xfrm>
        </p:spPr>
        <p:txBody>
          <a:bodyPr/>
          <a:lstStyle/>
          <a:p>
            <a:r>
              <a:rPr lang="en-GB" dirty="0" smtClean="0"/>
              <a:t>Once prompt radiation is identified can use </a:t>
            </a:r>
            <a:r>
              <a:rPr lang="en-GB" dirty="0" smtClean="0">
                <a:latin typeface="Symbol" pitchFamily="18" charset="2"/>
              </a:rPr>
              <a:t>g-g</a:t>
            </a:r>
            <a:r>
              <a:rPr lang="en-GB" dirty="0" smtClean="0"/>
              <a:t> and </a:t>
            </a:r>
            <a:r>
              <a:rPr lang="en-GB" dirty="0" smtClean="0">
                <a:latin typeface="Symbol" pitchFamily="18" charset="2"/>
              </a:rPr>
              <a:t>g-g-g</a:t>
            </a:r>
            <a:r>
              <a:rPr lang="en-GB" dirty="0" smtClean="0"/>
              <a:t> coincidences</a:t>
            </a:r>
          </a:p>
          <a:p>
            <a:r>
              <a:rPr lang="en-GB" dirty="0" smtClean="0"/>
              <a:t>Analysis currently being performed by student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</a:t>
            </a:r>
            <a:r>
              <a:rPr lang="en-GB" i="1" dirty="0" smtClean="0"/>
              <a:t>N</a:t>
            </a:r>
            <a:r>
              <a:rPr lang="en-GB" dirty="0" smtClean="0"/>
              <a:t>=83 nuclei</a:t>
            </a:r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43608" y="4509120"/>
            <a:ext cx="7920880" cy="18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Transitions decaying from high-spin 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</a:rPr>
              <a:t>n </a:t>
            </a:r>
            <a:r>
              <a:rPr lang="en-GB" sz="2600" noProof="0" dirty="0" smtClean="0">
                <a:solidFill>
                  <a:srgbClr val="FF0000"/>
                </a:solidFill>
              </a:rPr>
              <a:t>&gt; 2 states which have to date not been published</a:t>
            </a:r>
            <a:endParaRPr kumimoji="0" lang="en-GB" sz="26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Analysis is still in progress but nearing completion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Content Placeholder 12" descr="153Yb_prompt_spectrum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673600" y="1216800"/>
            <a:ext cx="2696400" cy="3888000"/>
          </a:xfrm>
        </p:spPr>
      </p:pic>
      <p:pic>
        <p:nvPicPr>
          <p:cNvPr id="12" name="Content Placeholder 11" descr="152Tm_prompt_spectrum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1699200" y="1206000"/>
            <a:ext cx="2664000" cy="394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Conclusions/Further work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/>
          <a:lstStyle/>
          <a:p>
            <a:r>
              <a:rPr lang="en-GB" dirty="0" smtClean="0"/>
              <a:t>Successful in populating high-spin </a:t>
            </a:r>
            <a:r>
              <a:rPr lang="en-GB" dirty="0" smtClean="0">
                <a:latin typeface="Symbol" pitchFamily="18" charset="2"/>
              </a:rPr>
              <a:t>n</a:t>
            </a:r>
            <a:r>
              <a:rPr lang="en-GB" dirty="0" smtClean="0"/>
              <a:t> &gt; 2 states in </a:t>
            </a:r>
            <a:r>
              <a:rPr lang="en-GB" i="1" dirty="0" smtClean="0"/>
              <a:t>N </a:t>
            </a:r>
            <a:r>
              <a:rPr lang="en-GB" dirty="0" smtClean="0"/>
              <a:t>= 82 nucleus </a:t>
            </a:r>
            <a:r>
              <a:rPr lang="en-GB" baseline="30000" dirty="0" smtClean="0"/>
              <a:t>152</a:t>
            </a:r>
            <a:r>
              <a:rPr lang="en-GB" dirty="0" smtClean="0"/>
              <a:t>Yb and </a:t>
            </a:r>
            <a:r>
              <a:rPr lang="en-GB" i="1" dirty="0" smtClean="0"/>
              <a:t>N </a:t>
            </a:r>
            <a:r>
              <a:rPr lang="en-GB" dirty="0" smtClean="0"/>
              <a:t>= 83 nuclei </a:t>
            </a:r>
            <a:r>
              <a:rPr lang="en-GB" baseline="30000" dirty="0" smtClean="0"/>
              <a:t>152</a:t>
            </a:r>
            <a:r>
              <a:rPr lang="en-GB" dirty="0" smtClean="0"/>
              <a:t>Tm and </a:t>
            </a:r>
            <a:r>
              <a:rPr lang="en-GB" baseline="30000" dirty="0" smtClean="0"/>
              <a:t>153</a:t>
            </a:r>
            <a:r>
              <a:rPr lang="en-GB" dirty="0" smtClean="0"/>
              <a:t>Yb</a:t>
            </a:r>
          </a:p>
          <a:p>
            <a:r>
              <a:rPr lang="en-GB" dirty="0" smtClean="0"/>
              <a:t>Analysis is on-going but progressing well</a:t>
            </a:r>
          </a:p>
          <a:p>
            <a:r>
              <a:rPr lang="en-GB" dirty="0" smtClean="0"/>
              <a:t>Compare experimental observations with shell model calculations (P. Van </a:t>
            </a:r>
            <a:r>
              <a:rPr lang="en-GB" dirty="0" err="1" smtClean="0"/>
              <a:t>Isacker</a:t>
            </a:r>
            <a:r>
              <a:rPr lang="en-GB" dirty="0" smtClean="0"/>
              <a:t> </a:t>
            </a:r>
            <a:r>
              <a:rPr lang="en-GB" i="1" dirty="0" smtClean="0"/>
              <a:t>et al</a:t>
            </a:r>
            <a:r>
              <a:rPr lang="en-GB" dirty="0" smtClean="0"/>
              <a:t>.)</a:t>
            </a:r>
          </a:p>
          <a:p>
            <a:r>
              <a:rPr lang="en-GB" dirty="0" smtClean="0"/>
              <a:t>Search for deformed bands </a:t>
            </a:r>
            <a:r>
              <a:rPr lang="en-GB" baseline="30000" dirty="0" smtClean="0"/>
              <a:t>152</a:t>
            </a:r>
            <a:r>
              <a:rPr lang="en-GB" dirty="0" smtClean="0"/>
              <a:t>Er and </a:t>
            </a:r>
            <a:r>
              <a:rPr lang="en-GB" baseline="30000" dirty="0" smtClean="0"/>
              <a:t>153</a:t>
            </a:r>
            <a:r>
              <a:rPr lang="en-GB" dirty="0" smtClean="0"/>
              <a:t>Tm</a:t>
            </a:r>
            <a:endParaRPr lang="en-GB" dirty="0" smtClean="0"/>
          </a:p>
          <a:p>
            <a:r>
              <a:rPr lang="en-GB" dirty="0" smtClean="0"/>
              <a:t>Based on success, apply for remaining three days beam time to study </a:t>
            </a:r>
            <a:r>
              <a:rPr lang="en-GB" baseline="30000" dirty="0" smtClean="0"/>
              <a:t>153</a:t>
            </a:r>
            <a:r>
              <a:rPr lang="en-GB" dirty="0" smtClean="0"/>
              <a:t>Lu and </a:t>
            </a:r>
            <a:r>
              <a:rPr lang="en-GB" baseline="30000" dirty="0" smtClean="0"/>
              <a:t>154</a:t>
            </a:r>
            <a:r>
              <a:rPr lang="en-GB" dirty="0" smtClean="0"/>
              <a:t>Hf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48006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M. </a:t>
            </a:r>
            <a:r>
              <a:rPr lang="en-GB" dirty="0" err="1" smtClean="0"/>
              <a:t>Labiche</a:t>
            </a:r>
            <a:r>
              <a:rPr lang="en-GB" dirty="0" smtClean="0"/>
              <a:t>, J. Simpson </a:t>
            </a:r>
            <a:r>
              <a:rPr lang="en-GB" dirty="0" smtClean="0">
                <a:solidFill>
                  <a:schemeClr val="tx1"/>
                </a:solidFill>
              </a:rPr>
              <a:t>-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STFC </a:t>
            </a:r>
            <a:r>
              <a:rPr lang="en-GB" dirty="0" err="1" smtClean="0">
                <a:solidFill>
                  <a:schemeClr val="tx1"/>
                </a:solidFill>
              </a:rPr>
              <a:t>Daresbury</a:t>
            </a:r>
            <a:r>
              <a:rPr lang="en-GB" dirty="0" smtClean="0">
                <a:solidFill>
                  <a:schemeClr val="tx1"/>
                </a:solidFill>
              </a:rPr>
              <a:t> Laboratory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/>
              <a:t>R. </a:t>
            </a:r>
            <a:r>
              <a:rPr lang="en-GB" dirty="0" smtClean="0"/>
              <a:t>Carroll,  L. </a:t>
            </a:r>
            <a:r>
              <a:rPr lang="en-GB" dirty="0" err="1" smtClean="0"/>
              <a:t>Donosa</a:t>
            </a:r>
            <a:r>
              <a:rPr lang="en-GB" dirty="0" smtClean="0"/>
              <a:t>, D</a:t>
            </a:r>
            <a:r>
              <a:rPr lang="en-GB" dirty="0" smtClean="0"/>
              <a:t>. Joss, R. Page, </a:t>
            </a:r>
            <a:r>
              <a:rPr lang="en-GB" dirty="0" smtClean="0"/>
              <a:t>               P</a:t>
            </a:r>
            <a:r>
              <a:rPr lang="en-GB" dirty="0" smtClean="0"/>
              <a:t>. </a:t>
            </a:r>
            <a:r>
              <a:rPr lang="en-GB" dirty="0" err="1" smtClean="0"/>
              <a:t>Papadakis</a:t>
            </a:r>
            <a:r>
              <a:rPr lang="en-GB" dirty="0" smtClean="0"/>
              <a:t>, E. </a:t>
            </a:r>
            <a:r>
              <a:rPr lang="en-GB" dirty="0" smtClean="0"/>
              <a:t>Paul, H. Watkins </a:t>
            </a:r>
            <a:r>
              <a:rPr lang="en-GB" dirty="0" smtClean="0">
                <a:solidFill>
                  <a:schemeClr val="tx1"/>
                </a:solidFill>
              </a:rPr>
              <a:t>- </a:t>
            </a:r>
            <a:r>
              <a:rPr lang="en-GB" dirty="0" smtClean="0">
                <a:solidFill>
                  <a:schemeClr val="tx1"/>
                </a:solidFill>
              </a:rPr>
              <a:t>University of Liverpool</a:t>
            </a:r>
          </a:p>
          <a:p>
            <a:r>
              <a:rPr lang="en-GB" dirty="0" smtClean="0"/>
              <a:t>D. Cullen, M. Procter </a:t>
            </a:r>
            <a:r>
              <a:rPr lang="en-GB" dirty="0" smtClean="0">
                <a:solidFill>
                  <a:schemeClr val="tx1"/>
                </a:solidFill>
              </a:rPr>
              <a:t>- </a:t>
            </a:r>
            <a:r>
              <a:rPr lang="en-GB" dirty="0" smtClean="0">
                <a:solidFill>
                  <a:schemeClr val="tx1"/>
                </a:solidFill>
              </a:rPr>
              <a:t>University of Manchester</a:t>
            </a:r>
          </a:p>
          <a:p>
            <a:r>
              <a:rPr lang="en-GB" dirty="0" smtClean="0"/>
              <a:t>P. </a:t>
            </a:r>
            <a:r>
              <a:rPr lang="en-GB" dirty="0" err="1" smtClean="0"/>
              <a:t>Greenlees</a:t>
            </a:r>
            <a:r>
              <a:rPr lang="en-GB" dirty="0" smtClean="0"/>
              <a:t>, K. </a:t>
            </a:r>
            <a:r>
              <a:rPr lang="en-GB" dirty="0" err="1" smtClean="0"/>
              <a:t>Hauschild</a:t>
            </a:r>
            <a:r>
              <a:rPr lang="en-GB" dirty="0" smtClean="0"/>
              <a:t>, J. </a:t>
            </a:r>
            <a:r>
              <a:rPr lang="en-GB" dirty="0" err="1" smtClean="0"/>
              <a:t>Hirvonen</a:t>
            </a:r>
            <a:r>
              <a:rPr lang="en-GB" dirty="0" smtClean="0"/>
              <a:t>,                 U. </a:t>
            </a:r>
            <a:r>
              <a:rPr lang="en-GB" dirty="0" err="1" smtClean="0"/>
              <a:t>Jakobsson</a:t>
            </a:r>
            <a:r>
              <a:rPr lang="en-GB" dirty="0" smtClean="0"/>
              <a:t>, P. Jones, R. </a:t>
            </a:r>
            <a:r>
              <a:rPr lang="en-GB" dirty="0" err="1" smtClean="0"/>
              <a:t>Julin</a:t>
            </a:r>
            <a:r>
              <a:rPr lang="en-GB" dirty="0" smtClean="0"/>
              <a:t>, S. </a:t>
            </a:r>
            <a:r>
              <a:rPr lang="en-GB" dirty="0" err="1" smtClean="0"/>
              <a:t>Juutinen</a:t>
            </a:r>
            <a:r>
              <a:rPr lang="en-GB" dirty="0" smtClean="0"/>
              <a:t>,           </a:t>
            </a:r>
            <a:r>
              <a:rPr lang="en-GB" dirty="0" smtClean="0"/>
              <a:t> S</a:t>
            </a:r>
            <a:r>
              <a:rPr lang="en-GB" dirty="0" smtClean="0"/>
              <a:t>. </a:t>
            </a:r>
            <a:r>
              <a:rPr lang="en-GB" dirty="0" err="1" smtClean="0"/>
              <a:t>Ketelhut</a:t>
            </a:r>
            <a:r>
              <a:rPr lang="en-GB" dirty="0" smtClean="0"/>
              <a:t>, J. </a:t>
            </a:r>
            <a:r>
              <a:rPr lang="en-GB" dirty="0" err="1" smtClean="0"/>
              <a:t>Konki</a:t>
            </a:r>
            <a:r>
              <a:rPr lang="en-GB" dirty="0" smtClean="0"/>
              <a:t>,  M. </a:t>
            </a:r>
            <a:r>
              <a:rPr lang="en-GB" dirty="0" err="1" smtClean="0"/>
              <a:t>Leino</a:t>
            </a:r>
            <a:r>
              <a:rPr lang="en-GB" dirty="0" smtClean="0"/>
              <a:t>, P. </a:t>
            </a:r>
            <a:r>
              <a:rPr lang="en-GB" dirty="0" err="1" smtClean="0"/>
              <a:t>Nieminen</a:t>
            </a:r>
            <a:r>
              <a:rPr lang="en-GB" dirty="0" smtClean="0"/>
              <a:t>,         M. Nyman, P. </a:t>
            </a:r>
            <a:r>
              <a:rPr lang="en-GB" dirty="0" err="1" smtClean="0"/>
              <a:t>Peura</a:t>
            </a:r>
            <a:r>
              <a:rPr lang="en-GB" dirty="0" smtClean="0"/>
              <a:t>, P. </a:t>
            </a:r>
            <a:r>
              <a:rPr lang="en-GB" dirty="0" err="1" smtClean="0"/>
              <a:t>Rahkila</a:t>
            </a:r>
            <a:r>
              <a:rPr lang="en-GB" dirty="0" smtClean="0"/>
              <a:t>, P. </a:t>
            </a:r>
            <a:r>
              <a:rPr lang="en-GB" dirty="0" err="1" smtClean="0"/>
              <a:t>Ruotsalainen</a:t>
            </a:r>
            <a:r>
              <a:rPr lang="en-GB" dirty="0" smtClean="0"/>
              <a:t>,   </a:t>
            </a:r>
            <a:r>
              <a:rPr lang="en-GB" dirty="0" smtClean="0"/>
              <a:t> M</a:t>
            </a:r>
            <a:r>
              <a:rPr lang="en-GB" dirty="0" smtClean="0"/>
              <a:t>. </a:t>
            </a:r>
            <a:r>
              <a:rPr lang="en-GB" dirty="0" err="1" smtClean="0"/>
              <a:t>Sandzelius</a:t>
            </a:r>
            <a:r>
              <a:rPr lang="en-GB" dirty="0" smtClean="0"/>
              <a:t>, J. </a:t>
            </a:r>
            <a:r>
              <a:rPr lang="en-GB" dirty="0" err="1" smtClean="0"/>
              <a:t>Saren</a:t>
            </a:r>
            <a:r>
              <a:rPr lang="en-GB" dirty="0" smtClean="0"/>
              <a:t>, C. </a:t>
            </a:r>
            <a:r>
              <a:rPr lang="en-GB" dirty="0" err="1" smtClean="0"/>
              <a:t>Scholey</a:t>
            </a:r>
            <a:r>
              <a:rPr lang="en-GB" dirty="0" smtClean="0"/>
              <a:t>, J. </a:t>
            </a:r>
            <a:r>
              <a:rPr lang="en-GB" dirty="0" err="1" smtClean="0"/>
              <a:t>Sorri</a:t>
            </a:r>
            <a:r>
              <a:rPr lang="en-GB" dirty="0" smtClean="0"/>
              <a:t>,          </a:t>
            </a:r>
            <a:r>
              <a:rPr lang="en-GB" dirty="0" smtClean="0"/>
              <a:t> S</a:t>
            </a:r>
            <a:r>
              <a:rPr lang="en-GB" dirty="0" smtClean="0"/>
              <a:t>. </a:t>
            </a:r>
            <a:r>
              <a:rPr lang="en-GB" dirty="0" err="1" smtClean="0"/>
              <a:t>Stolee</a:t>
            </a:r>
            <a:r>
              <a:rPr lang="en-GB" dirty="0" smtClean="0"/>
              <a:t>, J. </a:t>
            </a:r>
            <a:r>
              <a:rPr lang="en-GB" dirty="0" err="1" smtClean="0"/>
              <a:t>Uusitalo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tx1"/>
                </a:solidFill>
              </a:rPr>
              <a:t>-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University of </a:t>
            </a:r>
            <a:r>
              <a:rPr lang="en-GB" dirty="0" err="1" smtClean="0">
                <a:solidFill>
                  <a:schemeClr val="tx1"/>
                </a:solidFill>
              </a:rPr>
              <a:t>Jyväskylä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Motivation: </a:t>
            </a:r>
            <a:r>
              <a:rPr lang="en-GB" i="1" dirty="0" smtClean="0"/>
              <a:t>N</a:t>
            </a:r>
            <a:r>
              <a:rPr lang="en-GB" dirty="0" smtClean="0"/>
              <a:t>=82 </a:t>
            </a:r>
            <a:r>
              <a:rPr lang="en-GB" dirty="0" smtClean="0"/>
              <a:t>isotones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1524000"/>
            <a:ext cx="4392488" cy="4663440"/>
          </a:xfrm>
        </p:spPr>
        <p:txBody>
          <a:bodyPr>
            <a:normAutofit lnSpcReduction="10000"/>
          </a:bodyPr>
          <a:lstStyle/>
          <a:p>
            <a:r>
              <a:rPr lang="en-GB" baseline="30000" dirty="0" smtClean="0"/>
              <a:t>146</a:t>
            </a:r>
            <a:r>
              <a:rPr lang="en-GB" dirty="0" smtClean="0"/>
              <a:t>Gd displays characteristics of doubly-magic nucleus</a:t>
            </a:r>
          </a:p>
          <a:p>
            <a:r>
              <a:rPr lang="en-GB" dirty="0" smtClean="0"/>
              <a:t>Closed </a:t>
            </a:r>
            <a:r>
              <a:rPr lang="en-GB" i="1" dirty="0" smtClean="0"/>
              <a:t>N</a:t>
            </a:r>
            <a:r>
              <a:rPr lang="en-GB" dirty="0" smtClean="0"/>
              <a:t> = 82 shell and </a:t>
            </a:r>
            <a:r>
              <a:rPr lang="en-GB" dirty="0" err="1" smtClean="0"/>
              <a:t>subshell</a:t>
            </a:r>
            <a:r>
              <a:rPr lang="en-GB" dirty="0" smtClean="0"/>
              <a:t> closure at </a:t>
            </a:r>
            <a:r>
              <a:rPr lang="en-GB" i="1" dirty="0" smtClean="0"/>
              <a:t>Z</a:t>
            </a:r>
            <a:r>
              <a:rPr lang="en-GB" dirty="0" smtClean="0"/>
              <a:t> = 64</a:t>
            </a:r>
          </a:p>
          <a:p>
            <a:r>
              <a:rPr lang="en-GB" dirty="0" smtClean="0"/>
              <a:t>Neighbours well described by shell model calculations 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dirty="0" smtClean="0"/>
              <a:t>(</a:t>
            </a:r>
            <a:r>
              <a:rPr lang="en-GB" i="1" dirty="0" smtClean="0"/>
              <a:t>h</a:t>
            </a:r>
            <a:r>
              <a:rPr lang="en-GB" baseline="-25000" dirty="0" smtClean="0"/>
              <a:t>11/2</a:t>
            </a:r>
            <a:r>
              <a:rPr lang="en-GB" dirty="0" smtClean="0"/>
              <a:t>)</a:t>
            </a:r>
            <a:r>
              <a:rPr lang="en-GB" i="1" baseline="30000" dirty="0" smtClean="0"/>
              <a:t>n</a:t>
            </a: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 </a:t>
            </a:r>
            <a:r>
              <a:rPr lang="en-GB" baseline="30000" dirty="0" smtClean="0"/>
              <a:t>146</a:t>
            </a:r>
            <a:r>
              <a:rPr lang="en-GB" dirty="0" smtClean="0"/>
              <a:t>Gd core</a:t>
            </a:r>
          </a:p>
          <a:p>
            <a:r>
              <a:rPr lang="en-GB" dirty="0" smtClean="0"/>
              <a:t>What about heavier isotones?</a:t>
            </a:r>
          </a:p>
          <a:p>
            <a:endParaRPr lang="en-GB" dirty="0"/>
          </a:p>
        </p:txBody>
      </p:sp>
      <p:pic>
        <p:nvPicPr>
          <p:cNvPr id="5" name="Content Placeholder 4" descr="shell_model_diagra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83854" y="2079179"/>
            <a:ext cx="2376578" cy="31500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Heaviest </a:t>
            </a:r>
            <a:r>
              <a:rPr lang="en-GB" i="1" dirty="0" smtClean="0"/>
              <a:t>N</a:t>
            </a:r>
            <a:r>
              <a:rPr lang="en-GB" dirty="0" smtClean="0"/>
              <a:t> = 82 isotones</a:t>
            </a:r>
            <a:endParaRPr lang="en-GB" dirty="0"/>
          </a:p>
        </p:txBody>
      </p:sp>
      <p:pic>
        <p:nvPicPr>
          <p:cNvPr id="5" name="Content Placeholder 4" descr="N=82_isotones_level_schem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19998" y="148553"/>
            <a:ext cx="2584122" cy="468052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656" y="3717032"/>
            <a:ext cx="7200800" cy="2592288"/>
          </a:xfrm>
        </p:spPr>
        <p:txBody>
          <a:bodyPr>
            <a:normAutofit/>
          </a:bodyPr>
          <a:lstStyle/>
          <a:p>
            <a:r>
              <a:rPr lang="en-GB" dirty="0" smtClean="0"/>
              <a:t>Level schemes for </a:t>
            </a:r>
            <a:r>
              <a:rPr lang="en-GB" baseline="30000" dirty="0" smtClean="0"/>
              <a:t>152</a:t>
            </a:r>
            <a:r>
              <a:rPr lang="en-GB" dirty="0" smtClean="0"/>
              <a:t>Yb, </a:t>
            </a:r>
            <a:r>
              <a:rPr lang="en-GB" baseline="30000" dirty="0" smtClean="0"/>
              <a:t>153</a:t>
            </a:r>
            <a:r>
              <a:rPr lang="en-GB" dirty="0" smtClean="0"/>
              <a:t>Lu and </a:t>
            </a:r>
            <a:r>
              <a:rPr lang="en-GB" baseline="30000" dirty="0" smtClean="0"/>
              <a:t>154</a:t>
            </a:r>
            <a:r>
              <a:rPr lang="en-GB" dirty="0" smtClean="0"/>
              <a:t>Hf established to 10</a:t>
            </a:r>
            <a:r>
              <a:rPr lang="en-GB" baseline="30000" dirty="0" smtClean="0"/>
              <a:t>+</a:t>
            </a:r>
            <a:r>
              <a:rPr lang="en-GB" dirty="0" smtClean="0"/>
              <a:t> or 27/2</a:t>
            </a:r>
            <a:r>
              <a:rPr lang="en-GB" baseline="30000" dirty="0" smtClean="0"/>
              <a:t>-</a:t>
            </a:r>
            <a:r>
              <a:rPr lang="en-GB" dirty="0" smtClean="0"/>
              <a:t> twenty years ago</a:t>
            </a:r>
          </a:p>
          <a:p>
            <a:r>
              <a:rPr lang="en-GB" dirty="0" smtClean="0"/>
              <a:t>These states are seniority isomers, decaying via low-energy E2 transitions</a:t>
            </a:r>
          </a:p>
          <a:p>
            <a:r>
              <a:rPr lang="en-GB" dirty="0" smtClean="0"/>
              <a:t>No </a:t>
            </a:r>
            <a:r>
              <a:rPr lang="en-GB" dirty="0" smtClean="0">
                <a:latin typeface="Symbol" pitchFamily="18" charset="2"/>
              </a:rPr>
              <a:t>n &gt; 2</a:t>
            </a:r>
            <a:r>
              <a:rPr lang="en-GB" dirty="0" smtClean="0"/>
              <a:t> states have been reported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seniority isomer?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43608" y="1717888"/>
            <a:ext cx="4049600" cy="4663440"/>
          </a:xfrm>
        </p:spPr>
        <p:txBody>
          <a:bodyPr/>
          <a:lstStyle/>
          <a:p>
            <a:r>
              <a:rPr lang="en-GB" dirty="0" smtClean="0"/>
              <a:t>Seniority, </a:t>
            </a:r>
            <a:r>
              <a:rPr lang="en-GB" dirty="0" smtClean="0">
                <a:latin typeface="Symbol" pitchFamily="18" charset="2"/>
              </a:rPr>
              <a:t>n</a:t>
            </a:r>
            <a:r>
              <a:rPr lang="en-GB" dirty="0" smtClean="0"/>
              <a:t>, is minimum number of nucleons not coupled to 0</a:t>
            </a:r>
            <a:r>
              <a:rPr lang="en-GB" baseline="30000" dirty="0" smtClean="0"/>
              <a:t>+</a:t>
            </a:r>
          </a:p>
          <a:p>
            <a:r>
              <a:rPr lang="en-GB" dirty="0" smtClean="0"/>
              <a:t>For even-even and odd-odd nuclei </a:t>
            </a:r>
            <a:r>
              <a:rPr lang="en-GB" dirty="0" smtClean="0">
                <a:latin typeface="Symbol" pitchFamily="18" charset="2"/>
              </a:rPr>
              <a:t>n</a:t>
            </a:r>
            <a:r>
              <a:rPr lang="en-GB" dirty="0" smtClean="0"/>
              <a:t> is even; for odd-</a:t>
            </a:r>
            <a:r>
              <a:rPr lang="en-GB" i="1" dirty="0" smtClean="0"/>
              <a:t>A</a:t>
            </a:r>
            <a:r>
              <a:rPr lang="en-GB" dirty="0" smtClean="0"/>
              <a:t> nuclei </a:t>
            </a:r>
            <a:r>
              <a:rPr lang="en-GB" dirty="0" smtClean="0">
                <a:latin typeface="Symbol" pitchFamily="18" charset="2"/>
              </a:rPr>
              <a:t>n </a:t>
            </a:r>
            <a:r>
              <a:rPr lang="en-GB" dirty="0" smtClean="0"/>
              <a:t>is odd</a:t>
            </a:r>
          </a:p>
          <a:p>
            <a:r>
              <a:rPr lang="en-GB" dirty="0" smtClean="0"/>
              <a:t>Isomerism results from proximity of nuclear levels </a:t>
            </a:r>
            <a:endParaRPr lang="en-GB" dirty="0"/>
          </a:p>
        </p:txBody>
      </p:sp>
      <p:pic>
        <p:nvPicPr>
          <p:cNvPr id="6" name="Content Placeholder 5" descr="seniority diagra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204864"/>
            <a:ext cx="3815688" cy="31709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524000"/>
            <a:ext cx="4752528" cy="4663440"/>
          </a:xfrm>
        </p:spPr>
        <p:txBody>
          <a:bodyPr>
            <a:normAutofit fontScale="92500" lnSpcReduction="10000"/>
          </a:bodyPr>
          <a:lstStyle/>
          <a:p>
            <a:r>
              <a:rPr lang="en-GB" baseline="30000" dirty="0" smtClean="0"/>
              <a:t>64</a:t>
            </a:r>
            <a:r>
              <a:rPr lang="en-GB" dirty="0" smtClean="0"/>
              <a:t>Zn (265-295 </a:t>
            </a:r>
            <a:r>
              <a:rPr lang="en-GB" dirty="0" err="1" smtClean="0"/>
              <a:t>MeV</a:t>
            </a:r>
            <a:r>
              <a:rPr lang="en-GB" dirty="0" smtClean="0"/>
              <a:t>) + </a:t>
            </a:r>
            <a:r>
              <a:rPr lang="en-GB" baseline="30000" dirty="0" smtClean="0"/>
              <a:t>92</a:t>
            </a:r>
            <a:r>
              <a:rPr lang="en-GB" dirty="0" smtClean="0"/>
              <a:t>Mo -&gt; </a:t>
            </a:r>
            <a:r>
              <a:rPr lang="en-GB" baseline="30000" dirty="0" smtClean="0"/>
              <a:t>156</a:t>
            </a:r>
            <a:r>
              <a:rPr lang="en-GB" dirty="0" smtClean="0"/>
              <a:t>Hf * at </a:t>
            </a:r>
            <a:r>
              <a:rPr lang="en-GB" dirty="0" err="1" smtClean="0"/>
              <a:t>Jyväskylä</a:t>
            </a:r>
            <a:r>
              <a:rPr lang="en-GB" dirty="0" smtClean="0"/>
              <a:t>, Finland</a:t>
            </a:r>
          </a:p>
          <a:p>
            <a:r>
              <a:rPr lang="en-GB" dirty="0" smtClean="0"/>
              <a:t>Main targets of experiment </a:t>
            </a:r>
            <a:r>
              <a:rPr lang="en-GB" baseline="30000" dirty="0" smtClean="0"/>
              <a:t>154</a:t>
            </a:r>
            <a:r>
              <a:rPr lang="en-GB" dirty="0" smtClean="0"/>
              <a:t>Hf (2</a:t>
            </a:r>
            <a:r>
              <a:rPr lang="en-GB" i="1" dirty="0" smtClean="0"/>
              <a:t>n</a:t>
            </a:r>
            <a:r>
              <a:rPr lang="en-GB" dirty="0" smtClean="0"/>
              <a:t>), </a:t>
            </a:r>
            <a:r>
              <a:rPr lang="en-GB" baseline="30000" dirty="0" smtClean="0"/>
              <a:t>153</a:t>
            </a:r>
            <a:r>
              <a:rPr lang="en-GB" dirty="0" smtClean="0"/>
              <a:t>Lu (</a:t>
            </a:r>
            <a:r>
              <a:rPr lang="en-GB" i="1" dirty="0" smtClean="0"/>
              <a:t>p</a:t>
            </a:r>
            <a:r>
              <a:rPr lang="en-GB" dirty="0" smtClean="0"/>
              <a:t>2n) and </a:t>
            </a:r>
            <a:r>
              <a:rPr lang="en-GB" baseline="30000" dirty="0" smtClean="0"/>
              <a:t>152</a:t>
            </a:r>
            <a:r>
              <a:rPr lang="en-GB" dirty="0" smtClean="0"/>
              <a:t>Yb (2</a:t>
            </a:r>
            <a:r>
              <a:rPr lang="en-GB" i="1" dirty="0" smtClean="0"/>
              <a:t>p</a:t>
            </a:r>
            <a:r>
              <a:rPr lang="en-GB" dirty="0" smtClean="0"/>
              <a:t>2n)</a:t>
            </a:r>
          </a:p>
          <a:p>
            <a:r>
              <a:rPr lang="en-GB" dirty="0" smtClean="0"/>
              <a:t>Range of beam energies as cross sections maximised at different energies</a:t>
            </a:r>
          </a:p>
          <a:p>
            <a:r>
              <a:rPr lang="en-GB" dirty="0" smtClean="0"/>
              <a:t>Recoil Isomer Tagging used to unambiguously identify prompt </a:t>
            </a:r>
            <a:r>
              <a:rPr lang="en-GB" dirty="0" smtClean="0">
                <a:latin typeface="Symbol" pitchFamily="18" charset="2"/>
              </a:rPr>
              <a:t>g</a:t>
            </a:r>
            <a:r>
              <a:rPr lang="en-GB" dirty="0" smtClean="0"/>
              <a:t> rays</a:t>
            </a:r>
          </a:p>
        </p:txBody>
      </p:sp>
      <p:pic>
        <p:nvPicPr>
          <p:cNvPr id="6" name="Content Placeholder 5" descr="population_reg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675193"/>
            <a:ext cx="3154680" cy="4361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Recoil Isomer Tagging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1740024"/>
            <a:ext cx="4032448" cy="471331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Similar to Recoil Decay Tagging</a:t>
            </a:r>
          </a:p>
          <a:p>
            <a:r>
              <a:rPr lang="en-GB" dirty="0" smtClean="0"/>
              <a:t>Gate on delayed </a:t>
            </a:r>
            <a:r>
              <a:rPr lang="en-GB" dirty="0" smtClean="0">
                <a:latin typeface="Symbol" pitchFamily="18" charset="2"/>
              </a:rPr>
              <a:t>g</a:t>
            </a:r>
            <a:r>
              <a:rPr lang="en-GB" dirty="0" smtClean="0"/>
              <a:t> rays in the absence of (or in addition to) charged particle decay</a:t>
            </a:r>
          </a:p>
          <a:p>
            <a:r>
              <a:rPr lang="en-GB" dirty="0" smtClean="0"/>
              <a:t>Temporally correlate delayed </a:t>
            </a:r>
            <a:r>
              <a:rPr lang="en-GB" dirty="0" smtClean="0">
                <a:latin typeface="Symbol" pitchFamily="18" charset="2"/>
              </a:rPr>
              <a:t>g</a:t>
            </a:r>
            <a:r>
              <a:rPr lang="en-GB" dirty="0" smtClean="0"/>
              <a:t> rays with prompt </a:t>
            </a:r>
            <a:r>
              <a:rPr lang="en-GB" dirty="0" smtClean="0">
                <a:latin typeface="Symbol" pitchFamily="18" charset="2"/>
              </a:rPr>
              <a:t>g</a:t>
            </a:r>
            <a:r>
              <a:rPr lang="en-GB" dirty="0" smtClean="0"/>
              <a:t> rays at target position</a:t>
            </a:r>
          </a:p>
          <a:p>
            <a:r>
              <a:rPr lang="en-GB" dirty="0" smtClean="0"/>
              <a:t>High </a:t>
            </a:r>
            <a:r>
              <a:rPr lang="en-GB" dirty="0" smtClean="0">
                <a:latin typeface="Symbol" pitchFamily="18" charset="2"/>
              </a:rPr>
              <a:t>g</a:t>
            </a:r>
            <a:r>
              <a:rPr lang="en-GB" dirty="0" smtClean="0"/>
              <a:t>-ray efficiency at both ends of recoil separator</a:t>
            </a:r>
            <a:endParaRPr lang="en-GB" dirty="0"/>
          </a:p>
        </p:txBody>
      </p:sp>
      <p:pic>
        <p:nvPicPr>
          <p:cNvPr id="5" name="Content Placeholder 4" descr="RDT_animation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924944"/>
            <a:ext cx="4361535" cy="16316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Recoil Isomer Tagging at JYFL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524000"/>
            <a:ext cx="4752528" cy="4663440"/>
          </a:xfrm>
        </p:spPr>
        <p:txBody>
          <a:bodyPr/>
          <a:lstStyle/>
          <a:p>
            <a:r>
              <a:rPr lang="en-GB" dirty="0" smtClean="0"/>
              <a:t>JUROGAM II located around target position</a:t>
            </a:r>
          </a:p>
          <a:p>
            <a:r>
              <a:rPr lang="en-GB" dirty="0" smtClean="0"/>
              <a:t>Fully digitised 39 Compton-suppressed HP-</a:t>
            </a:r>
            <a:r>
              <a:rPr lang="en-GB" dirty="0" err="1" smtClean="0"/>
              <a:t>Ge</a:t>
            </a:r>
            <a:r>
              <a:rPr lang="en-GB" dirty="0" smtClean="0"/>
              <a:t> detectors (15 EB phase 1 &amp; 24 clovers)</a:t>
            </a:r>
          </a:p>
          <a:p>
            <a:r>
              <a:rPr lang="en-GB" dirty="0" smtClean="0"/>
              <a:t>Detect prompt </a:t>
            </a:r>
            <a:r>
              <a:rPr lang="en-GB" dirty="0" smtClean="0">
                <a:latin typeface="Symbol" pitchFamily="18" charset="2"/>
              </a:rPr>
              <a:t>g</a:t>
            </a:r>
            <a:r>
              <a:rPr lang="en-GB" dirty="0" smtClean="0"/>
              <a:t> radiation</a:t>
            </a:r>
          </a:p>
          <a:p>
            <a:r>
              <a:rPr lang="en-GB" dirty="0" smtClean="0">
                <a:latin typeface="Symbol" pitchFamily="18" charset="2"/>
              </a:rPr>
              <a:t>e ~</a:t>
            </a:r>
            <a:r>
              <a:rPr lang="en-GB" dirty="0" smtClean="0"/>
              <a:t> 6% at 1.3 </a:t>
            </a:r>
            <a:r>
              <a:rPr lang="en-GB" dirty="0" err="1" smtClean="0"/>
              <a:t>MeV</a:t>
            </a:r>
            <a:endParaRPr lang="en-GB" dirty="0" smtClean="0"/>
          </a:p>
          <a:p>
            <a:r>
              <a:rPr lang="en-GB" dirty="0" smtClean="0"/>
              <a:t>Four rings of detectors (three of which </a:t>
            </a:r>
            <a:r>
              <a:rPr lang="en-GB" dirty="0" smtClean="0">
                <a:latin typeface="Symbol" pitchFamily="18" charset="2"/>
              </a:rPr>
              <a:t>q &gt; 90</a:t>
            </a:r>
            <a:r>
              <a:rPr lang="en-GB" dirty="0" smtClean="0">
                <a:latin typeface="Symbol" pitchFamily="18" charset="2"/>
                <a:sym typeface="Symbol"/>
              </a:rPr>
              <a:t>)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988841"/>
            <a:ext cx="344699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Recoil Isomer Tagging at JYFL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524000"/>
            <a:ext cx="4752528" cy="4663440"/>
          </a:xfrm>
        </p:spPr>
        <p:txBody>
          <a:bodyPr/>
          <a:lstStyle/>
          <a:p>
            <a:r>
              <a:rPr lang="en-GB" dirty="0" smtClean="0"/>
              <a:t>RITU – Recoil Ion Transportation Unit</a:t>
            </a:r>
          </a:p>
          <a:p>
            <a:r>
              <a:rPr lang="en-GB" dirty="0" smtClean="0"/>
              <a:t>He – filled recoil separator</a:t>
            </a:r>
          </a:p>
          <a:p>
            <a:r>
              <a:rPr lang="en-GB" dirty="0" smtClean="0"/>
              <a:t>QDQQ configuration</a:t>
            </a:r>
          </a:p>
          <a:p>
            <a:r>
              <a:rPr lang="en-GB" dirty="0" smtClean="0"/>
              <a:t>Angular acceptance ~ 10 </a:t>
            </a:r>
            <a:r>
              <a:rPr lang="en-GB" dirty="0" err="1" smtClean="0"/>
              <a:t>msr</a:t>
            </a:r>
            <a:endParaRPr lang="en-GB" dirty="0" smtClean="0"/>
          </a:p>
          <a:p>
            <a:r>
              <a:rPr lang="en-GB" dirty="0" smtClean="0">
                <a:latin typeface="Symbol" pitchFamily="18" charset="2"/>
              </a:rPr>
              <a:t>e ~ </a:t>
            </a:r>
            <a:r>
              <a:rPr lang="en-GB" dirty="0" smtClean="0"/>
              <a:t>30-50 % </a:t>
            </a:r>
          </a:p>
          <a:p>
            <a:r>
              <a:rPr lang="en-GB" dirty="0" smtClean="0"/>
              <a:t>Zero degree operation</a:t>
            </a:r>
          </a:p>
          <a:p>
            <a:r>
              <a:rPr lang="en-GB" dirty="0" err="1" smtClean="0"/>
              <a:t>ToF</a:t>
            </a:r>
            <a:r>
              <a:rPr lang="en-GB" dirty="0" smtClean="0"/>
              <a:t> ~ 0.5 </a:t>
            </a:r>
            <a:r>
              <a:rPr lang="en-GB" dirty="0" smtClean="0">
                <a:latin typeface="Symbol" pitchFamily="18" charset="2"/>
              </a:rPr>
              <a:t>m</a:t>
            </a:r>
            <a:r>
              <a:rPr lang="en-GB" dirty="0" smtClean="0"/>
              <a:t>s</a:t>
            </a:r>
          </a:p>
          <a:p>
            <a:endParaRPr lang="en-GB" dirty="0"/>
          </a:p>
        </p:txBody>
      </p:sp>
      <p:pic>
        <p:nvPicPr>
          <p:cNvPr id="8" name="Content Placeholder 7" descr="RITU_GRE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50904" y="2420888"/>
            <a:ext cx="3657600" cy="2743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Recoil Isomer Tagging at JYFL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524000"/>
            <a:ext cx="4752528" cy="4663440"/>
          </a:xfrm>
        </p:spPr>
        <p:txBody>
          <a:bodyPr>
            <a:normAutofit/>
          </a:bodyPr>
          <a:lstStyle/>
          <a:p>
            <a:r>
              <a:rPr lang="en-GB" dirty="0" smtClean="0"/>
              <a:t>GREAT – Gamma Ray Electron Alpha Tagging </a:t>
            </a:r>
          </a:p>
          <a:p>
            <a:r>
              <a:rPr lang="en-GB" dirty="0" smtClean="0"/>
              <a:t>Normally consists of MWPC, 2xDSSDs, Si </a:t>
            </a:r>
            <a:r>
              <a:rPr lang="en-GB" dirty="0" err="1" smtClean="0"/>
              <a:t>PiN</a:t>
            </a:r>
            <a:r>
              <a:rPr lang="en-GB" dirty="0" smtClean="0"/>
              <a:t> diodes, planar </a:t>
            </a:r>
            <a:r>
              <a:rPr lang="en-GB" dirty="0" err="1" smtClean="0"/>
              <a:t>Ge</a:t>
            </a:r>
            <a:r>
              <a:rPr lang="en-GB" dirty="0" smtClean="0"/>
              <a:t> detector and </a:t>
            </a:r>
            <a:r>
              <a:rPr lang="en-GB" dirty="0" err="1" smtClean="0"/>
              <a:t>Ge</a:t>
            </a:r>
            <a:r>
              <a:rPr lang="en-GB" dirty="0" smtClean="0"/>
              <a:t> clover detector</a:t>
            </a:r>
          </a:p>
          <a:p>
            <a:r>
              <a:rPr lang="en-GB" dirty="0" smtClean="0"/>
              <a:t>Under normal conditions </a:t>
            </a:r>
            <a:r>
              <a:rPr lang="en-GB" dirty="0" err="1" smtClean="0"/>
              <a:t>ToF</a:t>
            </a:r>
            <a:r>
              <a:rPr lang="en-GB" dirty="0" smtClean="0"/>
              <a:t> measured between MWPC and implantation in DSSDs</a:t>
            </a:r>
          </a:p>
          <a:p>
            <a:endParaRPr lang="en-GB" dirty="0"/>
          </a:p>
        </p:txBody>
      </p:sp>
      <p:pic>
        <p:nvPicPr>
          <p:cNvPr id="6" name="Picture 9" descr="GREAT_extern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20172" y="1772816"/>
            <a:ext cx="2916324" cy="388843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224</TotalTime>
  <Words>687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High-spin states feeding seniority isomers in the heaviest N=82 isotones</vt:lpstr>
      <vt:lpstr>Motivation: N=82 isotones</vt:lpstr>
      <vt:lpstr>Heaviest N = 82 isotones</vt:lpstr>
      <vt:lpstr>What is a seniority isomer?</vt:lpstr>
      <vt:lpstr>Experimental details</vt:lpstr>
      <vt:lpstr>Recoil Isomer Tagging </vt:lpstr>
      <vt:lpstr>Recoil Isomer Tagging at JYFL</vt:lpstr>
      <vt:lpstr>Recoil Isomer Tagging at JYFL</vt:lpstr>
      <vt:lpstr>Recoil Isomer Tagging at JYFL</vt:lpstr>
      <vt:lpstr>Recoil Isomer Tagging at JYFL</vt:lpstr>
      <vt:lpstr>Some results</vt:lpstr>
      <vt:lpstr>Results: 152Yb</vt:lpstr>
      <vt:lpstr>Results: N=83 nuclei</vt:lpstr>
      <vt:lpstr>Conclusions/Further work</vt:lpstr>
      <vt:lpstr>Collaborators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High-spin states feeding seniority isomers in the heaviest N=82 isotones</dc:title>
  <dc:creator>dave</dc:creator>
  <cp:lastModifiedBy>dave</cp:lastModifiedBy>
  <cp:revision>25</cp:revision>
  <dcterms:created xsi:type="dcterms:W3CDTF">2011-01-11T16:58:19Z</dcterms:created>
  <dcterms:modified xsi:type="dcterms:W3CDTF">2011-01-12T07:27:21Z</dcterms:modified>
</cp:coreProperties>
</file>